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73" r:id="rId4"/>
    <p:sldId id="283" r:id="rId5"/>
    <p:sldId id="284" r:id="rId6"/>
    <p:sldId id="281" r:id="rId7"/>
    <p:sldId id="266" r:id="rId8"/>
    <p:sldId id="267" r:id="rId9"/>
    <p:sldId id="268" r:id="rId10"/>
    <p:sldId id="274" r:id="rId11"/>
    <p:sldId id="275" r:id="rId12"/>
    <p:sldId id="280" r:id="rId13"/>
    <p:sldId id="279" r:id="rId14"/>
    <p:sldId id="272" r:id="rId15"/>
  </p:sldIdLst>
  <p:sldSz cx="12192000" cy="6858000"/>
  <p:notesSz cx="6858000" cy="9144000"/>
  <p:embeddedFontLst>
    <p:embeddedFont>
      <p:font typeface="Montserrat SemiBold" panose="020B060402020202020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Montserrat"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GvcASKB3d9bvp27Zg1EHCDwS2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82357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3716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3766dadd1_0_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ge3766dadd1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0533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3766dadd1_0_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ge3766dadd1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3990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3766dadd1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e3766dadd1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1241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3766dadd1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e3766dadd1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708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3766dadd1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e3766dadd1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1168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3766dadd1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e3766dadd1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8168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3766dadd1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e3766dadd1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2936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3766dadd1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e3766dadd1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075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17"/>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7"/>
          <p:cNvSpPr/>
          <p:nvPr/>
        </p:nvSpPr>
        <p:spPr>
          <a:xfrm>
            <a:off x="1" y="6334316"/>
            <a:ext cx="12192000"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7"/>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6" name="Google Shape;26;p17"/>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TITLE_1">
    <p:spTree>
      <p:nvGrpSpPr>
        <p:cNvPr id="1" name="Shape 101"/>
        <p:cNvGrpSpPr/>
        <p:nvPr/>
      </p:nvGrpSpPr>
      <p:grpSpPr>
        <a:xfrm>
          <a:off x="0" y="0"/>
          <a:ext cx="0" cy="0"/>
          <a:chOff x="0" y="0"/>
          <a:chExt cx="0" cy="0"/>
        </a:xfrm>
      </p:grpSpPr>
      <p:sp>
        <p:nvSpPr>
          <p:cNvPr id="102" name="Google Shape;102;ge3766dadd1_0_140"/>
          <p:cNvSpPr/>
          <p:nvPr/>
        </p:nvSpPr>
        <p:spPr>
          <a:xfrm>
            <a:off x="-4" y="114303"/>
            <a:ext cx="225000" cy="755700"/>
          </a:xfrm>
          <a:prstGeom prst="rect">
            <a:avLst/>
          </a:prstGeom>
          <a:solidFill>
            <a:srgbClr val="2C39B1"/>
          </a:solidFill>
          <a:ln>
            <a:noFill/>
          </a:ln>
        </p:spPr>
        <p:txBody>
          <a:bodyPr spcFirstLastPara="1" wrap="square" lIns="46025" tIns="46025" rIns="46025" bIns="460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24">
          <p15:clr>
            <a:srgbClr val="FA7B17"/>
          </p15:clr>
        </p15:guide>
        <p15:guide id="2" orient="horz" pos="68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3"/>
        <p:cNvGrpSpPr/>
        <p:nvPr/>
      </p:nvGrpSpPr>
      <p:grpSpPr>
        <a:xfrm>
          <a:off x="0" y="0"/>
          <a:ext cx="0" cy="0"/>
          <a:chOff x="0" y="0"/>
          <a:chExt cx="0" cy="0"/>
        </a:xfrm>
      </p:grpSpPr>
      <p:sp>
        <p:nvSpPr>
          <p:cNvPr id="34" name="Google Shape;34;p2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1"/>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1"/>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8" name="Google Shape;38;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1" name="Google Shape;41;p21"/>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2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2"/>
          <p:cNvSpPr txBox="1">
            <a:spLocks noGrp="1"/>
          </p:cNvSpPr>
          <p:nvPr>
            <p:ph type="body" idx="1"/>
          </p:nvPr>
        </p:nvSpPr>
        <p:spPr>
          <a:xfrm>
            <a:off x="1097280" y="1845734"/>
            <a:ext cx="4937760" cy="4023359"/>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22"/>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6" name="Google Shape;46;p2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3"/>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23"/>
          <p:cNvSpPr txBox="1">
            <a:spLocks noGrp="1"/>
          </p:cNvSpPr>
          <p:nvPr>
            <p:ph type="body" idx="2"/>
          </p:nvPr>
        </p:nvSpPr>
        <p:spPr>
          <a:xfrm>
            <a:off x="1097280" y="2582335"/>
            <a:ext cx="4937760" cy="32867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23"/>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4" name="Google Shape;54;p23"/>
          <p:cNvSpPr txBox="1">
            <a:spLocks noGrp="1"/>
          </p:cNvSpPr>
          <p:nvPr>
            <p:ph type="body" idx="4"/>
          </p:nvPr>
        </p:nvSpPr>
        <p:spPr>
          <a:xfrm>
            <a:off x="6217920" y="2582334"/>
            <a:ext cx="4937760" cy="32867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2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3"/>
        <p:cNvGrpSpPr/>
        <p:nvPr/>
      </p:nvGrpSpPr>
      <p:grpSpPr>
        <a:xfrm>
          <a:off x="0" y="0"/>
          <a:ext cx="0" cy="0"/>
          <a:chOff x="0" y="0"/>
          <a:chExt cx="0" cy="0"/>
        </a:xfrm>
      </p:grpSpPr>
      <p:sp>
        <p:nvSpPr>
          <p:cNvPr id="64" name="Google Shape;64;p2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26"/>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6"/>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6"/>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6"/>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26"/>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26"/>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7"/>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7"/>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7"/>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a:spLocks noGrp="1"/>
          </p:cNvSpPr>
          <p:nvPr>
            <p:ph type="pic" idx="2"/>
          </p:nvPr>
        </p:nvSpPr>
        <p:spPr>
          <a:xfrm>
            <a:off x="15" y="0"/>
            <a:ext cx="12191985" cy="4915076"/>
          </a:xfrm>
          <a:prstGeom prst="rect">
            <a:avLst/>
          </a:prstGeom>
          <a:solidFill>
            <a:srgbClr val="BECAD4"/>
          </a:solidFill>
          <a:ln>
            <a:noFill/>
          </a:ln>
        </p:spPr>
        <p:txBody>
          <a:bodyPr spcFirstLastPara="1" wrap="square" lIns="457200" tIns="457200" rIns="0" bIns="45700" anchor="t" anchorCtr="0">
            <a:no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rgbClr val="3F3F3F"/>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83" name="Google Shape;83;p27"/>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2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8"/>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2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29"/>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9"/>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9"/>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9"/>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2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6"/>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drive/u/0/folders/13QOMFOjBEYPumq5M7ycf_ob00m5A5xix" TargetMode="External"/><Relationship Id="rId2" Type="http://schemas.openxmlformats.org/officeDocument/2006/relationships/hyperlink" Target="https://colab.research.google.com/drive/1h5cqTSsSZTAV_-zj5334zJ7rkJ3monyM" TargetMode="External"/><Relationship Id="rId1" Type="http://schemas.openxmlformats.org/officeDocument/2006/relationships/slideLayout" Target="../slideLayouts/slideLayout5.xml"/><Relationship Id="rId4" Type="http://schemas.openxmlformats.org/officeDocument/2006/relationships/hyperlink" Target="https://drive.google.com/drive/u/0/folders/1WHqWkcAX9nlI4Q7D9YjRCU0EMtdcQLp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code.earthengine.google.com/"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h5cqTSsSZTAV_-zj5334zJ7rkJ3monyM?usp=sharing" TargetMode="External"/><Relationship Id="rId2" Type="http://schemas.openxmlformats.org/officeDocument/2006/relationships/hyperlink" Target="https://geemap.org/"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opr.worldpop.org/?NGA/Population" TargetMode="External"/><Relationship Id="rId2" Type="http://schemas.openxmlformats.org/officeDocument/2006/relationships/hyperlink" Target="https://eogdata.mines.edu/products/vnl/"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1371601" y="2263151"/>
            <a:ext cx="10022540" cy="2043770"/>
          </a:xfrm>
          <a:prstGeom prst="rect">
            <a:avLst/>
          </a:prstGeom>
          <a:noFill/>
          <a:ln>
            <a:noFill/>
          </a:ln>
        </p:spPr>
        <p:txBody>
          <a:bodyPr spcFirstLastPara="1" wrap="square" lIns="91425" tIns="45700" rIns="91425" bIns="45700" anchor="b" anchorCtr="0">
            <a:noAutofit/>
          </a:bodyPr>
          <a:lstStyle/>
          <a:p>
            <a:pPr marL="0" lvl="0" indent="0" rtl="0">
              <a:lnSpc>
                <a:spcPct val="85000"/>
              </a:lnSpc>
              <a:spcBef>
                <a:spcPts val="0"/>
              </a:spcBef>
              <a:spcAft>
                <a:spcPts val="0"/>
              </a:spcAft>
              <a:buClr>
                <a:srgbClr val="262626"/>
              </a:buClr>
              <a:buSzPts val="8000"/>
              <a:buFont typeface="Calibri"/>
              <a:buNone/>
            </a:pPr>
            <a:r>
              <a:rPr lang="en-US" dirty="0" smtClean="0">
                <a:latin typeface="Montserrat" panose="020B0604020202020204" charset="0"/>
              </a:rPr>
              <a:t>NIGHT TIME TASK</a:t>
            </a:r>
            <a:endParaRPr dirty="0">
              <a:latin typeface="Montserrat" panose="020B0604020202020204" charset="0"/>
            </a:endParaRPr>
          </a:p>
        </p:txBody>
      </p:sp>
      <p:sp>
        <p:nvSpPr>
          <p:cNvPr id="108" name="Google Shape;108;p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DATE	</a:t>
            </a:r>
            <a:endParaRPr/>
          </a:p>
        </p:txBody>
      </p:sp>
      <p:sp>
        <p:nvSpPr>
          <p:cNvPr id="109" name="Google Shape;109;p1"/>
          <p:cNvSpPr txBox="1">
            <a:spLocks noGrp="1"/>
          </p:cNvSpPr>
          <p:nvPr>
            <p:ph type="ftr" idx="11"/>
          </p:nvPr>
        </p:nvSpPr>
        <p:spPr>
          <a:xfrm>
            <a:off x="5452421" y="6459775"/>
            <a:ext cx="3056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PROJECT / TASK</a:t>
            </a:r>
            <a:endParaRPr/>
          </a:p>
        </p:txBody>
      </p:sp>
      <p:sp>
        <p:nvSpPr>
          <p:cNvPr id="111" name="Google Shape;111;p1"/>
          <p:cNvSpPr txBox="1"/>
          <p:nvPr/>
        </p:nvSpPr>
        <p:spPr>
          <a:xfrm>
            <a:off x="157250" y="5488575"/>
            <a:ext cx="11477400" cy="60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endParaRPr sz="1700" b="0" i="0" u="none" strike="noStrike" cap="none" dirty="0">
              <a:solidFill>
                <a:srgbClr val="000000"/>
              </a:solidFill>
              <a:latin typeface="Arial"/>
              <a:ea typeface="Arial"/>
              <a:cs typeface="Arial"/>
              <a:sym typeface="Arial"/>
            </a:endParaRPr>
          </a:p>
        </p:txBody>
      </p:sp>
      <p:pic>
        <p:nvPicPr>
          <p:cNvPr id="112" name="Google Shape;112;p1"/>
          <p:cNvPicPr preferRelativeResize="0"/>
          <p:nvPr/>
        </p:nvPicPr>
        <p:blipFill rotWithShape="1">
          <a:blip r:embed="rId3">
            <a:alphaModFix/>
          </a:blip>
          <a:srcRect/>
          <a:stretch/>
        </p:blipFill>
        <p:spPr>
          <a:xfrm>
            <a:off x="9967125" y="-211675"/>
            <a:ext cx="2108425" cy="210842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e3766dadd1_0_184"/>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DATE	</a:t>
            </a:r>
            <a:endParaRPr/>
          </a:p>
        </p:txBody>
      </p:sp>
      <p:sp>
        <p:nvSpPr>
          <p:cNvPr id="178" name="Google Shape;178;ge3766dadd1_0_18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PROJECT / TASK</a:t>
            </a:r>
            <a:endParaRPr/>
          </a:p>
        </p:txBody>
      </p:sp>
      <p:pic>
        <p:nvPicPr>
          <p:cNvPr id="179" name="Google Shape;179;ge3766dadd1_0_184"/>
          <p:cNvPicPr preferRelativeResize="0"/>
          <p:nvPr/>
        </p:nvPicPr>
        <p:blipFill rotWithShape="1">
          <a:blip r:embed="rId3">
            <a:alphaModFix/>
          </a:blip>
          <a:srcRect/>
          <a:stretch/>
        </p:blipFill>
        <p:spPr>
          <a:xfrm>
            <a:off x="11344205" y="-122028"/>
            <a:ext cx="833809" cy="1126075"/>
          </a:xfrm>
          <a:prstGeom prst="rect">
            <a:avLst/>
          </a:prstGeom>
          <a:noFill/>
          <a:ln>
            <a:noFill/>
          </a:ln>
        </p:spPr>
      </p:pic>
      <p:sp>
        <p:nvSpPr>
          <p:cNvPr id="11" name="Google Shape;181;ge3766dadd1_0_184"/>
          <p:cNvSpPr txBox="1"/>
          <p:nvPr/>
        </p:nvSpPr>
        <p:spPr>
          <a:xfrm>
            <a:off x="10318376" y="4366935"/>
            <a:ext cx="1703294" cy="178507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2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ontserrat"/>
              <a:ea typeface="Montserrat"/>
              <a:cs typeface="Montserrat"/>
              <a:sym typeface="Montserrat"/>
            </a:endParaRPr>
          </a:p>
          <a:p>
            <a:pPr marL="0" marR="0" lvl="0" indent="457200" algn="l" rtl="0">
              <a:lnSpc>
                <a:spcPct val="100000"/>
              </a:lnSpc>
              <a:spcBef>
                <a:spcPts val="0"/>
              </a:spcBef>
              <a:spcAft>
                <a:spcPts val="0"/>
              </a:spcAft>
              <a:buClr>
                <a:srgbClr val="000000"/>
              </a:buClr>
              <a:buSzPts val="1500"/>
              <a:buFont typeface="Arial"/>
              <a:buNone/>
            </a:pPr>
            <a:endParaRPr sz="2000" dirty="0">
              <a:latin typeface="Montserrat"/>
              <a:ea typeface="Montserrat"/>
              <a:cs typeface="Montserrat"/>
              <a:sym typeface="Montserrat"/>
            </a:endParaRPr>
          </a:p>
          <a:p>
            <a:pPr marL="0" marR="0" lvl="0" indent="0" algn="l" rtl="0">
              <a:lnSpc>
                <a:spcPct val="100000"/>
              </a:lnSpc>
              <a:spcBef>
                <a:spcPts val="0"/>
              </a:spcBef>
              <a:spcAft>
                <a:spcPts val="0"/>
              </a:spcAft>
              <a:buNone/>
            </a:pPr>
            <a:r>
              <a:rPr lang="en-US" sz="2000" b="0" i="0" u="none" strike="noStrike" cap="none" dirty="0" smtClean="0">
                <a:solidFill>
                  <a:srgbClr val="000000"/>
                </a:solidFill>
                <a:latin typeface="Montserrat"/>
                <a:ea typeface="Montserrat"/>
                <a:cs typeface="Montserrat"/>
                <a:sym typeface="Montserrat"/>
              </a:rPr>
              <a:t>ZONAL STATISTICS</a:t>
            </a:r>
          </a:p>
          <a:p>
            <a:pPr marL="0" marR="0" lvl="0" indent="0" algn="l" rtl="0">
              <a:lnSpc>
                <a:spcPct val="100000"/>
              </a:lnSpc>
              <a:spcBef>
                <a:spcPts val="0"/>
              </a:spcBef>
              <a:spcAft>
                <a:spcPts val="0"/>
              </a:spcAft>
              <a:buNone/>
            </a:pPr>
            <a:endParaRPr sz="2000" b="0" i="0" u="none" strike="noStrike" cap="none" dirty="0">
              <a:solidFill>
                <a:srgbClr val="000000"/>
              </a:solidFill>
              <a:latin typeface="Montserrat"/>
              <a:ea typeface="Montserrat"/>
              <a:cs typeface="Montserrat"/>
              <a:sym typeface="Montserra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71" y="1164831"/>
            <a:ext cx="8866094" cy="4987178"/>
          </a:xfrm>
          <a:prstGeom prst="rect">
            <a:avLst/>
          </a:prstGeom>
        </p:spPr>
      </p:pic>
    </p:spTree>
    <p:extLst>
      <p:ext uri="{BB962C8B-B14F-4D97-AF65-F5344CB8AC3E}">
        <p14:creationId xmlns:p14="http://schemas.microsoft.com/office/powerpoint/2010/main" val="3679586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e3766dadd1_0_184"/>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DATE	</a:t>
            </a:r>
            <a:endParaRPr/>
          </a:p>
        </p:txBody>
      </p:sp>
      <p:sp>
        <p:nvSpPr>
          <p:cNvPr id="178" name="Google Shape;178;ge3766dadd1_0_18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PROJECT / TASK</a:t>
            </a:r>
            <a:endParaRPr/>
          </a:p>
        </p:txBody>
      </p:sp>
      <p:pic>
        <p:nvPicPr>
          <p:cNvPr id="179" name="Google Shape;179;ge3766dadd1_0_184"/>
          <p:cNvPicPr preferRelativeResize="0"/>
          <p:nvPr/>
        </p:nvPicPr>
        <p:blipFill rotWithShape="1">
          <a:blip r:embed="rId3">
            <a:alphaModFix/>
          </a:blip>
          <a:srcRect/>
          <a:stretch/>
        </p:blipFill>
        <p:spPr>
          <a:xfrm>
            <a:off x="11344205" y="-122028"/>
            <a:ext cx="833809" cy="1126075"/>
          </a:xfrm>
          <a:prstGeom prst="rect">
            <a:avLst/>
          </a:prstGeom>
          <a:noFill/>
          <a:ln>
            <a:noFill/>
          </a:ln>
        </p:spPr>
      </p:pic>
      <p:sp>
        <p:nvSpPr>
          <p:cNvPr id="11" name="Google Shape;181;ge3766dadd1_0_184"/>
          <p:cNvSpPr txBox="1"/>
          <p:nvPr/>
        </p:nvSpPr>
        <p:spPr>
          <a:xfrm>
            <a:off x="9914380" y="3665374"/>
            <a:ext cx="1846729" cy="240062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2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ontserrat"/>
              <a:ea typeface="Montserrat"/>
              <a:cs typeface="Montserrat"/>
              <a:sym typeface="Montserrat"/>
            </a:endParaRPr>
          </a:p>
          <a:p>
            <a:pPr marL="0" marR="0" lvl="0" indent="457200" algn="l" rtl="0">
              <a:lnSpc>
                <a:spcPct val="100000"/>
              </a:lnSpc>
              <a:spcBef>
                <a:spcPts val="0"/>
              </a:spcBef>
              <a:spcAft>
                <a:spcPts val="0"/>
              </a:spcAft>
              <a:buClr>
                <a:srgbClr val="000000"/>
              </a:buClr>
              <a:buSzPts val="1500"/>
              <a:buFont typeface="Arial"/>
              <a:buNone/>
            </a:pPr>
            <a:endParaRPr sz="2000" dirty="0">
              <a:latin typeface="Montserrat"/>
              <a:ea typeface="Montserrat"/>
              <a:cs typeface="Montserrat"/>
              <a:sym typeface="Montserrat"/>
            </a:endParaRPr>
          </a:p>
          <a:p>
            <a:pPr marL="0" marR="0" lvl="0" indent="0" algn="l" rtl="0">
              <a:lnSpc>
                <a:spcPct val="100000"/>
              </a:lnSpc>
              <a:spcBef>
                <a:spcPts val="0"/>
              </a:spcBef>
              <a:spcAft>
                <a:spcPts val="0"/>
              </a:spcAft>
              <a:buNone/>
            </a:pPr>
            <a:r>
              <a:rPr lang="en-US" sz="2000" b="0" i="0" u="none" strike="noStrike" cap="none" dirty="0" smtClean="0">
                <a:solidFill>
                  <a:srgbClr val="000000"/>
                </a:solidFill>
                <a:latin typeface="Montserrat"/>
                <a:ea typeface="Montserrat"/>
                <a:cs typeface="Montserrat"/>
                <a:sym typeface="Montserrat"/>
              </a:rPr>
              <a:t>TOP LEADING NIGHT TIME AVERGES (LGA)</a:t>
            </a:r>
            <a:endParaRPr sz="2000" b="0" i="0" u="none" strike="noStrike" cap="none" dirty="0">
              <a:solidFill>
                <a:srgbClr val="000000"/>
              </a:solidFill>
              <a:latin typeface="Montserrat"/>
              <a:ea typeface="Montserrat"/>
              <a:cs typeface="Montserrat"/>
              <a:sym typeface="Montserrat"/>
            </a:endParaRPr>
          </a:p>
        </p:txBody>
      </p:sp>
      <p:pic>
        <p:nvPicPr>
          <p:cNvPr id="2" name="Picture 1"/>
          <p:cNvPicPr>
            <a:picLocks noChangeAspect="1"/>
          </p:cNvPicPr>
          <p:nvPr/>
        </p:nvPicPr>
        <p:blipFill>
          <a:blip r:embed="rId4"/>
          <a:stretch>
            <a:fillRect/>
          </a:stretch>
        </p:blipFill>
        <p:spPr>
          <a:xfrm>
            <a:off x="986119" y="613271"/>
            <a:ext cx="8167594" cy="48771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97852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4724" y="678893"/>
            <a:ext cx="9476115" cy="4708277"/>
          </a:xfrm>
          <a:prstGeom prst="rect">
            <a:avLst/>
          </a:prstGeom>
          <a:ln>
            <a:noFill/>
          </a:ln>
          <a:effectLst>
            <a:outerShdw blurRad="292100" dist="139700" dir="2700000" algn="tl" rotWithShape="0">
              <a:srgbClr val="333333">
                <a:alpha val="65000"/>
              </a:srgbClr>
            </a:outerShdw>
          </a:effectLst>
        </p:spPr>
      </p:pic>
      <p:sp>
        <p:nvSpPr>
          <p:cNvPr id="3" name="Google Shape;181;ge3766dadd1_0_184"/>
          <p:cNvSpPr txBox="1"/>
          <p:nvPr/>
        </p:nvSpPr>
        <p:spPr>
          <a:xfrm>
            <a:off x="10136221" y="5387170"/>
            <a:ext cx="1984811" cy="800189"/>
          </a:xfrm>
          <a:prstGeom prst="rect">
            <a:avLst/>
          </a:prstGeom>
          <a:noFill/>
          <a:ln>
            <a:noFill/>
          </a:ln>
        </p:spPr>
        <p:txBody>
          <a:bodyPr spcFirstLastPara="1" wrap="square" lIns="91425" tIns="91425" rIns="91425" bIns="91425" anchor="t" anchorCtr="0">
            <a:spAutoFit/>
          </a:bodyPr>
          <a:lstStyle/>
          <a:p>
            <a:pPr marL="0" marR="0" lvl="0" indent="457200" algn="l" rtl="0">
              <a:lnSpc>
                <a:spcPct val="100000"/>
              </a:lnSpc>
              <a:spcBef>
                <a:spcPts val="0"/>
              </a:spcBef>
              <a:spcAft>
                <a:spcPts val="0"/>
              </a:spcAft>
              <a:buClr>
                <a:srgbClr val="000000"/>
              </a:buClr>
              <a:buSzPts val="1500"/>
              <a:buFont typeface="Arial"/>
              <a:buNone/>
            </a:pPr>
            <a:r>
              <a:rPr lang="en-US" sz="2000" dirty="0" smtClean="0">
                <a:latin typeface="Montserrat"/>
                <a:ea typeface="Montserrat"/>
                <a:cs typeface="Montserrat"/>
                <a:sym typeface="Montserrat"/>
              </a:rPr>
              <a:t>MERGED 	DATA</a:t>
            </a:r>
            <a:endParaRPr sz="2000" dirty="0">
              <a:latin typeface="Montserrat"/>
              <a:ea typeface="Montserrat"/>
              <a:cs typeface="Montserrat"/>
              <a:sym typeface="Montserrat"/>
            </a:endParaRPr>
          </a:p>
        </p:txBody>
      </p:sp>
    </p:spTree>
    <p:extLst>
      <p:ext uri="{BB962C8B-B14F-4D97-AF65-F5344CB8AC3E}">
        <p14:creationId xmlns:p14="http://schemas.microsoft.com/office/powerpoint/2010/main" val="41543790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10118" y="1712067"/>
            <a:ext cx="11300298" cy="3139321"/>
          </a:xfrm>
          <a:prstGeom prst="rect">
            <a:avLst/>
          </a:prstGeom>
          <a:noFill/>
        </p:spPr>
        <p:txBody>
          <a:bodyPr wrap="square" rtlCol="0">
            <a:spAutoFit/>
          </a:bodyPr>
          <a:lstStyle/>
          <a:p>
            <a:r>
              <a:rPr lang="en-US" sz="1800" dirty="0" smtClean="0">
                <a:latin typeface="Montserrat" panose="020B0604020202020204" charset="0"/>
              </a:rPr>
              <a:t>Link to google </a:t>
            </a:r>
            <a:r>
              <a:rPr lang="en-US" sz="1800" dirty="0" err="1" smtClean="0">
                <a:latin typeface="Montserrat" panose="020B0604020202020204" charset="0"/>
              </a:rPr>
              <a:t>collab</a:t>
            </a:r>
            <a:r>
              <a:rPr lang="en-US" sz="1800" dirty="0" smtClean="0">
                <a:latin typeface="Montserrat" panose="020B0604020202020204" charset="0"/>
              </a:rPr>
              <a:t>:</a:t>
            </a:r>
          </a:p>
          <a:p>
            <a:endParaRPr lang="en-US" dirty="0" smtClean="0">
              <a:latin typeface="Montserrat" panose="020B0604020202020204" charset="0"/>
            </a:endParaRPr>
          </a:p>
          <a:p>
            <a:r>
              <a:rPr lang="en-US" dirty="0" smtClean="0">
                <a:solidFill>
                  <a:schemeClr val="accent2">
                    <a:lumMod val="75000"/>
                  </a:schemeClr>
                </a:solidFill>
                <a:latin typeface="Montserrat" panose="020B0604020202020204" charset="0"/>
                <a:hlinkClick r:id="rId2"/>
              </a:rPr>
              <a:t> https://colab.research.google.com/drive/1h5cqTSsSZTAV_-zj5334zJ7rkJ3monyM</a:t>
            </a:r>
            <a:endParaRPr lang="en-US" dirty="0" smtClean="0">
              <a:solidFill>
                <a:schemeClr val="accent2">
                  <a:lumMod val="75000"/>
                </a:schemeClr>
              </a:solidFill>
              <a:latin typeface="Montserrat" panose="020B0604020202020204" charset="0"/>
            </a:endParaRPr>
          </a:p>
          <a:p>
            <a:endParaRPr lang="en-US" dirty="0">
              <a:solidFill>
                <a:schemeClr val="accent2">
                  <a:lumMod val="75000"/>
                </a:schemeClr>
              </a:solidFill>
              <a:latin typeface="Montserrat" panose="020B0604020202020204" charset="0"/>
            </a:endParaRPr>
          </a:p>
          <a:p>
            <a:r>
              <a:rPr lang="en-US" sz="1800" dirty="0" smtClean="0">
                <a:solidFill>
                  <a:schemeClr val="tx1"/>
                </a:solidFill>
                <a:latin typeface="Montserrat" panose="020B0604020202020204" charset="0"/>
              </a:rPr>
              <a:t>Link to Data:</a:t>
            </a:r>
          </a:p>
          <a:p>
            <a:endParaRPr lang="en-US" dirty="0">
              <a:solidFill>
                <a:schemeClr val="accent2">
                  <a:lumMod val="75000"/>
                </a:schemeClr>
              </a:solidFill>
              <a:latin typeface="Montserrat" panose="020B0604020202020204" charset="0"/>
            </a:endParaRPr>
          </a:p>
          <a:p>
            <a:r>
              <a:rPr lang="en-US" dirty="0">
                <a:solidFill>
                  <a:schemeClr val="accent2">
                    <a:lumMod val="75000"/>
                  </a:schemeClr>
                </a:solidFill>
                <a:latin typeface="Montserrat" panose="020B0604020202020204" charset="0"/>
                <a:hlinkClick r:id="rId3"/>
              </a:rPr>
              <a:t>https://</a:t>
            </a:r>
            <a:r>
              <a:rPr lang="en-US" dirty="0" smtClean="0">
                <a:solidFill>
                  <a:schemeClr val="accent2">
                    <a:lumMod val="75000"/>
                  </a:schemeClr>
                </a:solidFill>
                <a:latin typeface="Montserrat" panose="020B0604020202020204" charset="0"/>
                <a:hlinkClick r:id="rId3"/>
              </a:rPr>
              <a:t>drive.google.com/drive/u/0/folders/13QOMFOjBEYPumq5M7ycf_ob00m5A5xix</a:t>
            </a:r>
            <a:endParaRPr lang="en-US" dirty="0" smtClean="0">
              <a:solidFill>
                <a:schemeClr val="accent2">
                  <a:lumMod val="75000"/>
                </a:schemeClr>
              </a:solidFill>
              <a:latin typeface="Montserrat" panose="020B0604020202020204" charset="0"/>
            </a:endParaRPr>
          </a:p>
          <a:p>
            <a:endParaRPr lang="en-US" dirty="0">
              <a:solidFill>
                <a:schemeClr val="accent2">
                  <a:lumMod val="75000"/>
                </a:schemeClr>
              </a:solidFill>
              <a:latin typeface="Montserrat" panose="020B0604020202020204" charset="0"/>
            </a:endParaRPr>
          </a:p>
          <a:p>
            <a:r>
              <a:rPr lang="en-US" sz="1800" dirty="0" smtClean="0">
                <a:solidFill>
                  <a:schemeClr val="tx1"/>
                </a:solidFill>
                <a:latin typeface="Montserrat" panose="020B0604020202020204" charset="0"/>
              </a:rPr>
              <a:t>Link to meeting recordings:</a:t>
            </a:r>
          </a:p>
          <a:p>
            <a:endParaRPr lang="en-US" sz="1800" dirty="0" smtClean="0">
              <a:solidFill>
                <a:schemeClr val="tx1"/>
              </a:solidFill>
              <a:latin typeface="Montserrat" panose="020B0604020202020204" charset="0"/>
            </a:endParaRPr>
          </a:p>
          <a:p>
            <a:r>
              <a:rPr lang="en-US" dirty="0">
                <a:solidFill>
                  <a:schemeClr val="tx1"/>
                </a:solidFill>
                <a:latin typeface="Montserrat" panose="020B0604020202020204" charset="0"/>
                <a:hlinkClick r:id="rId4"/>
              </a:rPr>
              <a:t>https://drive.google.com/drive/u/0/folders/1WHqWkcAX9nlI4Q7D9YjRCU0EMtdcQLpG</a:t>
            </a:r>
            <a:endParaRPr lang="en-US" dirty="0" smtClean="0">
              <a:solidFill>
                <a:schemeClr val="tx1"/>
              </a:solidFill>
              <a:latin typeface="Montserrat" panose="020B0604020202020204" charset="0"/>
            </a:endParaRPr>
          </a:p>
          <a:p>
            <a:endParaRPr lang="en-US" dirty="0" smtClean="0">
              <a:latin typeface="Montserrat" panose="020B0604020202020204" charset="0"/>
            </a:endParaRPr>
          </a:p>
          <a:p>
            <a:endParaRPr lang="en-US" dirty="0">
              <a:latin typeface="Montserrat" panose="020B0604020202020204" charset="0"/>
            </a:endParaRPr>
          </a:p>
        </p:txBody>
      </p:sp>
      <p:sp>
        <p:nvSpPr>
          <p:cNvPr id="9" name="TextBox 8"/>
          <p:cNvSpPr txBox="1"/>
          <p:nvPr/>
        </p:nvSpPr>
        <p:spPr>
          <a:xfrm>
            <a:off x="904671" y="447472"/>
            <a:ext cx="6780179" cy="769441"/>
          </a:xfrm>
          <a:prstGeom prst="rect">
            <a:avLst/>
          </a:prstGeom>
          <a:noFill/>
        </p:spPr>
        <p:txBody>
          <a:bodyPr wrap="square" rtlCol="0">
            <a:spAutoFit/>
          </a:bodyPr>
          <a:lstStyle/>
          <a:p>
            <a:r>
              <a:rPr lang="en-US" sz="4400" dirty="0" smtClean="0">
                <a:latin typeface="Montserrat" panose="020B0604020202020204" charset="0"/>
              </a:rPr>
              <a:t>RELEVANT LINKS</a:t>
            </a:r>
          </a:p>
        </p:txBody>
      </p:sp>
    </p:spTree>
    <p:extLst>
      <p:ext uri="{BB962C8B-B14F-4D97-AF65-F5344CB8AC3E}">
        <p14:creationId xmlns:p14="http://schemas.microsoft.com/office/powerpoint/2010/main" val="1836649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e3766dadd1_0_184"/>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DATE	</a:t>
            </a:r>
            <a:endParaRPr/>
          </a:p>
        </p:txBody>
      </p:sp>
      <p:sp>
        <p:nvSpPr>
          <p:cNvPr id="178" name="Google Shape;178;ge3766dadd1_0_18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PROJECT / TASK</a:t>
            </a:r>
            <a:endParaRPr/>
          </a:p>
        </p:txBody>
      </p:sp>
      <p:pic>
        <p:nvPicPr>
          <p:cNvPr id="179" name="Google Shape;179;ge3766dadd1_0_184"/>
          <p:cNvPicPr preferRelativeResize="0"/>
          <p:nvPr/>
        </p:nvPicPr>
        <p:blipFill rotWithShape="1">
          <a:blip r:embed="rId3">
            <a:alphaModFix/>
          </a:blip>
          <a:srcRect/>
          <a:stretch/>
        </p:blipFill>
        <p:spPr>
          <a:xfrm>
            <a:off x="11344205" y="-122028"/>
            <a:ext cx="833809" cy="1126075"/>
          </a:xfrm>
          <a:prstGeom prst="rect">
            <a:avLst/>
          </a:prstGeom>
          <a:noFill/>
          <a:ln>
            <a:noFill/>
          </a:ln>
        </p:spPr>
      </p:pic>
      <p:sp>
        <p:nvSpPr>
          <p:cNvPr id="7" name="Google Shape;181;ge3766dadd1_0_184"/>
          <p:cNvSpPr txBox="1"/>
          <p:nvPr/>
        </p:nvSpPr>
        <p:spPr>
          <a:xfrm>
            <a:off x="2689412" y="2580086"/>
            <a:ext cx="7575176" cy="141574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8000" b="1" i="0" u="none" strike="noStrike" cap="none" dirty="0" smtClean="0">
                <a:solidFill>
                  <a:srgbClr val="000000"/>
                </a:solidFill>
                <a:latin typeface="Montserrat"/>
                <a:ea typeface="Montserrat"/>
                <a:cs typeface="Montserrat"/>
                <a:sym typeface="Montserrat"/>
              </a:rPr>
              <a:t>Thank you!</a:t>
            </a:r>
          </a:p>
        </p:txBody>
      </p:sp>
    </p:spTree>
    <p:extLst>
      <p:ext uri="{BB962C8B-B14F-4D97-AF65-F5344CB8AC3E}">
        <p14:creationId xmlns:p14="http://schemas.microsoft.com/office/powerpoint/2010/main" val="1049643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e3766dadd1_0_155"/>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DATE	</a:t>
            </a:r>
            <a:endParaRPr/>
          </a:p>
        </p:txBody>
      </p:sp>
      <p:sp>
        <p:nvSpPr>
          <p:cNvPr id="118" name="Google Shape;118;ge3766dadd1_0_155"/>
          <p:cNvSpPr txBox="1">
            <a:spLocks noGrp="1"/>
          </p:cNvSpPr>
          <p:nvPr>
            <p:ph type="ftr" idx="11"/>
          </p:nvPr>
        </p:nvSpPr>
        <p:spPr>
          <a:xfrm>
            <a:off x="5452421" y="6459775"/>
            <a:ext cx="3056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PROJECT / TASK</a:t>
            </a:r>
            <a:endParaRPr/>
          </a:p>
        </p:txBody>
      </p:sp>
      <p:pic>
        <p:nvPicPr>
          <p:cNvPr id="119" name="Google Shape;119;ge3766dadd1_0_155"/>
          <p:cNvPicPr preferRelativeResize="0"/>
          <p:nvPr/>
        </p:nvPicPr>
        <p:blipFill rotWithShape="1">
          <a:blip r:embed="rId3">
            <a:alphaModFix/>
          </a:blip>
          <a:srcRect/>
          <a:stretch/>
        </p:blipFill>
        <p:spPr>
          <a:xfrm>
            <a:off x="9967125" y="-211675"/>
            <a:ext cx="2108425" cy="2108425"/>
          </a:xfrm>
          <a:prstGeom prst="rect">
            <a:avLst/>
          </a:prstGeom>
          <a:noFill/>
          <a:ln>
            <a:noFill/>
          </a:ln>
        </p:spPr>
      </p:pic>
      <p:sp>
        <p:nvSpPr>
          <p:cNvPr id="120" name="Google Shape;120;ge3766dadd1_0_155"/>
          <p:cNvSpPr txBox="1"/>
          <p:nvPr/>
        </p:nvSpPr>
        <p:spPr>
          <a:xfrm>
            <a:off x="444033" y="0"/>
            <a:ext cx="9144000" cy="727200"/>
          </a:xfrm>
          <a:prstGeom prst="rect">
            <a:avLst/>
          </a:prstGeom>
          <a:noFill/>
          <a:ln>
            <a:noFill/>
          </a:ln>
        </p:spPr>
        <p:txBody>
          <a:bodyPr spcFirstLastPara="1" wrap="square" lIns="17250" tIns="17250" rIns="17250" bIns="17250" anchor="ctr" anchorCtr="0">
            <a:noAutofit/>
          </a:bodyPr>
          <a:lstStyle/>
          <a:p>
            <a:pPr marL="0" marR="0" lvl="0" indent="0" algn="l" rtl="0">
              <a:lnSpc>
                <a:spcPct val="100000"/>
              </a:lnSpc>
              <a:spcBef>
                <a:spcPts val="0"/>
              </a:spcBef>
              <a:spcAft>
                <a:spcPts val="0"/>
              </a:spcAft>
              <a:buClr>
                <a:srgbClr val="000000"/>
              </a:buClr>
              <a:buSzPts val="2500"/>
              <a:buFont typeface="Montserrat"/>
              <a:buNone/>
            </a:pPr>
            <a:r>
              <a:rPr lang="en-US" sz="2100" b="0" i="0" u="none" strike="noStrike" cap="none">
                <a:solidFill>
                  <a:srgbClr val="000000"/>
                </a:solidFill>
                <a:latin typeface="Montserrat SemiBold"/>
                <a:ea typeface="Montserrat SemiBold"/>
                <a:cs typeface="Montserrat SemiBold"/>
                <a:sym typeface="Montserrat SemiBold"/>
              </a:rPr>
              <a:t>Overview</a:t>
            </a:r>
            <a:endParaRPr sz="2100" b="0" i="0" u="none" strike="noStrike" cap="none">
              <a:solidFill>
                <a:srgbClr val="000000"/>
              </a:solidFill>
              <a:latin typeface="Montserrat SemiBold"/>
              <a:ea typeface="Montserrat SemiBold"/>
              <a:cs typeface="Montserrat SemiBold"/>
              <a:sym typeface="Montserrat SemiBold"/>
            </a:endParaRPr>
          </a:p>
        </p:txBody>
      </p:sp>
      <p:pic>
        <p:nvPicPr>
          <p:cNvPr id="121" name="Google Shape;121;ge3766dadd1_0_155"/>
          <p:cNvPicPr preferRelativeResize="0"/>
          <p:nvPr/>
        </p:nvPicPr>
        <p:blipFill rotWithShape="1">
          <a:blip r:embed="rId4">
            <a:alphaModFix/>
          </a:blip>
          <a:srcRect/>
          <a:stretch/>
        </p:blipFill>
        <p:spPr>
          <a:xfrm>
            <a:off x="695037" y="2068662"/>
            <a:ext cx="2108425" cy="2108425"/>
          </a:xfrm>
          <a:prstGeom prst="rect">
            <a:avLst/>
          </a:prstGeom>
          <a:noFill/>
          <a:ln>
            <a:noFill/>
          </a:ln>
        </p:spPr>
      </p:pic>
      <p:sp>
        <p:nvSpPr>
          <p:cNvPr id="122" name="Google Shape;122;ge3766dadd1_0_155"/>
          <p:cNvSpPr txBox="1"/>
          <p:nvPr/>
        </p:nvSpPr>
        <p:spPr>
          <a:xfrm>
            <a:off x="3415554" y="1577788"/>
            <a:ext cx="8227818" cy="301618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700"/>
              <a:buFont typeface="Arial"/>
              <a:buNone/>
            </a:pPr>
            <a:r>
              <a:rPr lang="en-US" sz="2500" b="1" i="0" u="none" strike="noStrike" cap="none" dirty="0" smtClean="0">
                <a:solidFill>
                  <a:srgbClr val="2C39B1"/>
                </a:solidFill>
                <a:latin typeface="Montserrat"/>
                <a:ea typeface="Montserrat"/>
                <a:cs typeface="Montserrat"/>
                <a:sym typeface="Montserrat"/>
              </a:rPr>
              <a:t>Tasks goals</a:t>
            </a:r>
            <a:endParaRPr sz="2500" b="1" i="0" u="none" strike="noStrike" cap="none" dirty="0">
              <a:solidFill>
                <a:srgbClr val="2C39B1"/>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700"/>
              <a:buFont typeface="Arial"/>
              <a:buNone/>
            </a:pPr>
            <a:endParaRPr sz="2500" b="1" dirty="0">
              <a:solidFill>
                <a:srgbClr val="2C39B1"/>
              </a:solidFill>
              <a:latin typeface="Montserrat"/>
              <a:ea typeface="Montserrat"/>
              <a:cs typeface="Montserrat"/>
              <a:sym typeface="Montserrat"/>
            </a:endParaRPr>
          </a:p>
          <a:p>
            <a:pPr marL="457200" marR="0" lvl="0" indent="-355600" algn="just" rtl="0">
              <a:lnSpc>
                <a:spcPct val="115000"/>
              </a:lnSpc>
              <a:spcBef>
                <a:spcPts val="0"/>
              </a:spcBef>
              <a:spcAft>
                <a:spcPts val="0"/>
              </a:spcAft>
              <a:buSzPts val="2000"/>
              <a:buFont typeface="Montserrat"/>
              <a:buChar char="●"/>
            </a:pPr>
            <a:r>
              <a:rPr lang="en-US" sz="2000" dirty="0" smtClean="0">
                <a:latin typeface="Montserrat"/>
                <a:ea typeface="Montserrat"/>
                <a:cs typeface="Montserrat"/>
                <a:sym typeface="Montserrat"/>
              </a:rPr>
              <a:t>Understanding night-time masks</a:t>
            </a:r>
          </a:p>
          <a:p>
            <a:pPr marL="457200" marR="0" lvl="0" indent="-355600" algn="just" rtl="0">
              <a:lnSpc>
                <a:spcPct val="115000"/>
              </a:lnSpc>
              <a:spcBef>
                <a:spcPts val="0"/>
              </a:spcBef>
              <a:spcAft>
                <a:spcPts val="0"/>
              </a:spcAft>
              <a:buSzPts val="2000"/>
              <a:buFont typeface="Montserrat"/>
              <a:buChar char="●"/>
            </a:pPr>
            <a:r>
              <a:rPr lang="en-US" sz="2000" dirty="0" smtClean="0">
                <a:latin typeface="Montserrat"/>
                <a:ea typeface="Montserrat"/>
                <a:cs typeface="Montserrat"/>
                <a:sym typeface="Montserrat"/>
              </a:rPr>
              <a:t>Geographical screenshots of night time masks</a:t>
            </a:r>
          </a:p>
          <a:p>
            <a:pPr marL="457200" marR="0" lvl="0" indent="-355600" algn="just" rtl="0">
              <a:lnSpc>
                <a:spcPct val="115000"/>
              </a:lnSpc>
              <a:spcBef>
                <a:spcPts val="0"/>
              </a:spcBef>
              <a:spcAft>
                <a:spcPts val="0"/>
              </a:spcAft>
              <a:buSzPts val="2000"/>
              <a:buFont typeface="Montserrat"/>
              <a:buChar char="●"/>
            </a:pPr>
            <a:r>
              <a:rPr lang="en-US" sz="2000" dirty="0" smtClean="0">
                <a:latin typeface="Montserrat"/>
                <a:ea typeface="Montserrat"/>
                <a:cs typeface="Montserrat"/>
                <a:sym typeface="Montserrat"/>
              </a:rPr>
              <a:t>Pulling consumption related data</a:t>
            </a:r>
          </a:p>
          <a:p>
            <a:pPr marL="457200" marR="0" lvl="0" indent="-355600" algn="just" rtl="0">
              <a:lnSpc>
                <a:spcPct val="115000"/>
              </a:lnSpc>
              <a:spcBef>
                <a:spcPts val="0"/>
              </a:spcBef>
              <a:spcAft>
                <a:spcPts val="0"/>
              </a:spcAft>
              <a:buSzPts val="2000"/>
              <a:buFont typeface="Montserrat"/>
              <a:buChar char="●"/>
            </a:pPr>
            <a:r>
              <a:rPr lang="en-US" sz="2000" dirty="0" smtClean="0">
                <a:latin typeface="Montserrat"/>
                <a:ea typeface="Montserrat"/>
                <a:cs typeface="Montserrat"/>
                <a:sym typeface="Montserrat"/>
              </a:rPr>
              <a:t>Using Population data to infer density/ location based electricity consumption</a:t>
            </a:r>
            <a:endParaRPr sz="2000" dirty="0">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900"/>
              <a:buFont typeface="Arial"/>
              <a:buNone/>
            </a:pPr>
            <a:endParaRPr sz="1900" b="0" i="0" u="none" strike="noStrike" cap="none" dirty="0">
              <a:solidFill>
                <a:srgbClr val="000000"/>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e3766dadd1_0_155"/>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DATE	</a:t>
            </a:r>
            <a:endParaRPr/>
          </a:p>
        </p:txBody>
      </p:sp>
      <p:sp>
        <p:nvSpPr>
          <p:cNvPr id="118" name="Google Shape;118;ge3766dadd1_0_155"/>
          <p:cNvSpPr txBox="1">
            <a:spLocks noGrp="1"/>
          </p:cNvSpPr>
          <p:nvPr>
            <p:ph type="ftr" idx="11"/>
          </p:nvPr>
        </p:nvSpPr>
        <p:spPr>
          <a:xfrm>
            <a:off x="5452421" y="6459775"/>
            <a:ext cx="3056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PROJECT / TASK</a:t>
            </a:r>
            <a:endParaRPr/>
          </a:p>
        </p:txBody>
      </p:sp>
      <p:pic>
        <p:nvPicPr>
          <p:cNvPr id="119" name="Google Shape;119;ge3766dadd1_0_155"/>
          <p:cNvPicPr preferRelativeResize="0"/>
          <p:nvPr/>
        </p:nvPicPr>
        <p:blipFill rotWithShape="1">
          <a:blip r:embed="rId3">
            <a:alphaModFix/>
          </a:blip>
          <a:srcRect/>
          <a:stretch/>
        </p:blipFill>
        <p:spPr>
          <a:xfrm>
            <a:off x="9967125" y="-211675"/>
            <a:ext cx="2108425" cy="2108425"/>
          </a:xfrm>
          <a:prstGeom prst="rect">
            <a:avLst/>
          </a:prstGeom>
          <a:noFill/>
          <a:ln>
            <a:noFill/>
          </a:ln>
        </p:spPr>
      </p:pic>
      <p:sp>
        <p:nvSpPr>
          <p:cNvPr id="122" name="Google Shape;122;ge3766dadd1_0_155"/>
          <p:cNvSpPr txBox="1"/>
          <p:nvPr/>
        </p:nvSpPr>
        <p:spPr>
          <a:xfrm>
            <a:off x="2866862" y="727200"/>
            <a:ext cx="8227818" cy="4431952"/>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700"/>
              <a:buFont typeface="Arial"/>
              <a:buNone/>
            </a:pPr>
            <a:r>
              <a:rPr lang="en-US" sz="2500" b="1" i="0" u="none" strike="noStrike" cap="none" dirty="0" smtClean="0">
                <a:solidFill>
                  <a:srgbClr val="2C39B1"/>
                </a:solidFill>
                <a:latin typeface="Montserrat"/>
                <a:ea typeface="Montserrat"/>
                <a:cs typeface="Montserrat"/>
                <a:sym typeface="Montserrat"/>
              </a:rPr>
              <a:t>What we have been able to achieve</a:t>
            </a:r>
            <a:endParaRPr sz="2500" b="1" i="0" u="none" strike="noStrike" cap="none" dirty="0">
              <a:solidFill>
                <a:srgbClr val="2C39B1"/>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700"/>
              <a:buFont typeface="Arial"/>
              <a:buNone/>
            </a:pPr>
            <a:endParaRPr sz="2500" b="1" dirty="0">
              <a:solidFill>
                <a:srgbClr val="2C39B1"/>
              </a:solidFill>
              <a:latin typeface="Montserrat"/>
              <a:ea typeface="Montserrat"/>
              <a:cs typeface="Montserrat"/>
              <a:sym typeface="Montserrat"/>
            </a:endParaRPr>
          </a:p>
          <a:p>
            <a:pPr marL="457200" marR="0" lvl="0" indent="-355600" algn="just" rtl="0">
              <a:lnSpc>
                <a:spcPct val="115000"/>
              </a:lnSpc>
              <a:spcBef>
                <a:spcPts val="0"/>
              </a:spcBef>
              <a:spcAft>
                <a:spcPts val="0"/>
              </a:spcAft>
              <a:buSzPts val="2000"/>
              <a:buFont typeface="Montserrat"/>
              <a:buChar char="●"/>
            </a:pPr>
            <a:r>
              <a:rPr lang="en-US" sz="2000" dirty="0" smtClean="0">
                <a:latin typeface="Montserrat"/>
                <a:ea typeface="Montserrat"/>
                <a:cs typeface="Montserrat"/>
                <a:sym typeface="Montserrat"/>
              </a:rPr>
              <a:t>Understanding night-time masks</a:t>
            </a:r>
          </a:p>
          <a:p>
            <a:pPr marL="457200" marR="0" lvl="0" indent="-355600" algn="just" rtl="0">
              <a:lnSpc>
                <a:spcPct val="115000"/>
              </a:lnSpc>
              <a:spcBef>
                <a:spcPts val="0"/>
              </a:spcBef>
              <a:spcAft>
                <a:spcPts val="0"/>
              </a:spcAft>
              <a:buSzPts val="2000"/>
              <a:buFont typeface="Montserrat"/>
              <a:buChar char="●"/>
            </a:pPr>
            <a:r>
              <a:rPr lang="en-US" sz="2000" dirty="0" smtClean="0">
                <a:latin typeface="Montserrat"/>
                <a:ea typeface="Montserrat"/>
                <a:cs typeface="Montserrat"/>
                <a:sym typeface="Montserrat"/>
              </a:rPr>
              <a:t>Pulling night time maps and images</a:t>
            </a:r>
          </a:p>
          <a:p>
            <a:pPr marL="457200" marR="0" lvl="0" indent="-355600" algn="just" rtl="0">
              <a:lnSpc>
                <a:spcPct val="115000"/>
              </a:lnSpc>
              <a:spcBef>
                <a:spcPts val="0"/>
              </a:spcBef>
              <a:spcAft>
                <a:spcPts val="0"/>
              </a:spcAft>
              <a:buSzPts val="2000"/>
              <a:buFont typeface="Montserrat"/>
              <a:buChar char="●"/>
            </a:pPr>
            <a:r>
              <a:rPr lang="en-US" sz="2000" dirty="0" smtClean="0">
                <a:latin typeface="Montserrat"/>
                <a:ea typeface="Montserrat"/>
                <a:cs typeface="Montserrat"/>
                <a:sym typeface="Montserrat"/>
              </a:rPr>
              <a:t>Extracting night time data for geographical regions</a:t>
            </a:r>
          </a:p>
          <a:p>
            <a:pPr marL="457200" marR="0" lvl="0" indent="-355600" algn="just" rtl="0">
              <a:lnSpc>
                <a:spcPct val="115000"/>
              </a:lnSpc>
              <a:spcBef>
                <a:spcPts val="0"/>
              </a:spcBef>
              <a:spcAft>
                <a:spcPts val="0"/>
              </a:spcAft>
              <a:buSzPts val="2000"/>
              <a:buFont typeface="Montserrat"/>
              <a:buChar char="●"/>
            </a:pPr>
            <a:r>
              <a:rPr lang="en-US" sz="2000" dirty="0" smtClean="0">
                <a:latin typeface="Montserrat"/>
                <a:ea typeface="Montserrat"/>
                <a:cs typeface="Montserrat"/>
                <a:sym typeface="Montserrat"/>
              </a:rPr>
              <a:t>Zonal statistics</a:t>
            </a:r>
          </a:p>
          <a:p>
            <a:pPr marL="457200" marR="0" lvl="0" indent="-355600" algn="just" rtl="0">
              <a:lnSpc>
                <a:spcPct val="115000"/>
              </a:lnSpc>
              <a:spcBef>
                <a:spcPts val="0"/>
              </a:spcBef>
              <a:spcAft>
                <a:spcPts val="0"/>
              </a:spcAft>
              <a:buSzPts val="2000"/>
              <a:buFont typeface="Montserrat"/>
              <a:buChar char="●"/>
            </a:pPr>
            <a:r>
              <a:rPr lang="en-US" sz="2000" dirty="0" smtClean="0">
                <a:latin typeface="Montserrat"/>
                <a:ea typeface="Montserrat"/>
                <a:cs typeface="Montserrat"/>
                <a:sym typeface="Montserrat"/>
              </a:rPr>
              <a:t>Extracting population data for administrative regions (for our project, these are LGAs.)</a:t>
            </a:r>
          </a:p>
          <a:p>
            <a:pPr marL="457200" marR="0" lvl="0" indent="-355600" algn="just" rtl="0">
              <a:lnSpc>
                <a:spcPct val="115000"/>
              </a:lnSpc>
              <a:spcBef>
                <a:spcPts val="0"/>
              </a:spcBef>
              <a:spcAft>
                <a:spcPts val="0"/>
              </a:spcAft>
              <a:buSzPts val="2000"/>
              <a:buFont typeface="Montserrat"/>
              <a:buChar char="●"/>
            </a:pPr>
            <a:r>
              <a:rPr lang="en-US" sz="2000" dirty="0" smtClean="0">
                <a:latin typeface="Montserrat"/>
                <a:ea typeface="Montserrat"/>
                <a:cs typeface="Montserrat"/>
                <a:sym typeface="Montserrat"/>
              </a:rPr>
              <a:t>Merging and exporting final data for the Visualization team.</a:t>
            </a:r>
          </a:p>
          <a:p>
            <a:pPr marL="457200" marR="0" lvl="0" indent="-355600" algn="just" rtl="0">
              <a:lnSpc>
                <a:spcPct val="115000"/>
              </a:lnSpc>
              <a:spcBef>
                <a:spcPts val="0"/>
              </a:spcBef>
              <a:spcAft>
                <a:spcPts val="0"/>
              </a:spcAft>
              <a:buSzPts val="2000"/>
              <a:buFont typeface="Montserrat"/>
              <a:buChar char="●"/>
            </a:pPr>
            <a:endParaRPr lang="en-US" sz="2000" dirty="0" smtClean="0">
              <a:latin typeface="Montserrat"/>
              <a:ea typeface="Montserrat"/>
              <a:cs typeface="Montserrat"/>
              <a:sym typeface="Montserrat"/>
            </a:endParaRPr>
          </a:p>
          <a:p>
            <a:pPr marL="101600" marR="0" lvl="0" algn="just" rtl="0">
              <a:lnSpc>
                <a:spcPct val="115000"/>
              </a:lnSpc>
              <a:spcBef>
                <a:spcPts val="0"/>
              </a:spcBef>
              <a:spcAft>
                <a:spcPts val="0"/>
              </a:spcAft>
              <a:buSzPts val="2000"/>
            </a:pPr>
            <a:endParaRPr lang="en-US" sz="2000" dirty="0" smtClean="0">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900"/>
              <a:buFont typeface="Arial"/>
              <a:buNone/>
            </a:pPr>
            <a:endParaRPr sz="1900" b="0" i="0" u="none" strike="noStrike" cap="none" dirty="0">
              <a:solidFill>
                <a:srgbClr val="000000"/>
              </a:solidFill>
              <a:latin typeface="Montserrat"/>
              <a:ea typeface="Montserrat"/>
              <a:cs typeface="Montserrat"/>
              <a:sym typeface="Montserra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088" y="1454400"/>
            <a:ext cx="2452774" cy="2452774"/>
          </a:xfrm>
          <a:prstGeom prst="rect">
            <a:avLst/>
          </a:prstGeom>
        </p:spPr>
      </p:pic>
    </p:spTree>
    <p:extLst>
      <p:ext uri="{BB962C8B-B14F-4D97-AF65-F5344CB8AC3E}">
        <p14:creationId xmlns:p14="http://schemas.microsoft.com/office/powerpoint/2010/main" val="4057290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ontserrat" panose="020B0604020202020204" charset="0"/>
              </a:rPr>
              <a:t>Google Earth Engine (GEE)</a:t>
            </a:r>
            <a:endParaRPr lang="en-US" dirty="0">
              <a:latin typeface="Montserrat" panose="020B0604020202020204" charset="0"/>
            </a:endParaRPr>
          </a:p>
        </p:txBody>
      </p:sp>
      <p:sp>
        <p:nvSpPr>
          <p:cNvPr id="3" name="Text Placeholder 2"/>
          <p:cNvSpPr>
            <a:spLocks noGrp="1"/>
          </p:cNvSpPr>
          <p:nvPr>
            <p:ph type="body" idx="1"/>
          </p:nvPr>
        </p:nvSpPr>
        <p:spPr>
          <a:xfrm>
            <a:off x="833718" y="1737360"/>
            <a:ext cx="10219764" cy="969981"/>
          </a:xfrm>
        </p:spPr>
        <p:txBody>
          <a:bodyPr/>
          <a:lstStyle/>
          <a:p>
            <a:pPr marL="114300" indent="0" algn="just">
              <a:buNone/>
            </a:pPr>
            <a:r>
              <a:rPr lang="en-US" sz="1600" dirty="0">
                <a:latin typeface="Montserrat" panose="020B0604020202020204" charset="0"/>
              </a:rPr>
              <a:t>Google Earth Engine combines a multi-petabyte catalog of satellite imagery and geospatial datasets with planetary-scale analysis capabilities and makes it available for scientists, researchers, and developers to detect changes, map trends, and quantify differences on the Earth's </a:t>
            </a:r>
            <a:r>
              <a:rPr lang="en-US" sz="1600" dirty="0" smtClean="0">
                <a:latin typeface="Montserrat" panose="020B0604020202020204" charset="0"/>
              </a:rPr>
              <a:t>surface. </a:t>
            </a:r>
          </a:p>
          <a:p>
            <a:pPr marL="114300" indent="0" algn="just">
              <a:buNone/>
            </a:pPr>
            <a:endParaRPr lang="en-US" sz="1600" dirty="0">
              <a:latin typeface="Montserrat" panose="020B0604020202020204" charset="0"/>
            </a:endParaRPr>
          </a:p>
        </p:txBody>
      </p:sp>
      <p:pic>
        <p:nvPicPr>
          <p:cNvPr id="5" name="Picture 4"/>
          <p:cNvPicPr>
            <a:picLocks noChangeAspect="1"/>
          </p:cNvPicPr>
          <p:nvPr/>
        </p:nvPicPr>
        <p:blipFill>
          <a:blip r:embed="rId2"/>
          <a:stretch>
            <a:fillRect/>
          </a:stretch>
        </p:blipFill>
        <p:spPr>
          <a:xfrm>
            <a:off x="1973195" y="2707341"/>
            <a:ext cx="7654899" cy="1264024"/>
          </a:xfrm>
          <a:prstGeom prst="rect">
            <a:avLst/>
          </a:prstGeom>
        </p:spPr>
      </p:pic>
      <p:sp>
        <p:nvSpPr>
          <p:cNvPr id="7" name="Text Placeholder 2"/>
          <p:cNvSpPr>
            <a:spLocks noGrp="1"/>
          </p:cNvSpPr>
          <p:nvPr>
            <p:ph type="body" idx="1"/>
          </p:nvPr>
        </p:nvSpPr>
        <p:spPr>
          <a:xfrm>
            <a:off x="833718" y="3971365"/>
            <a:ext cx="10219764" cy="663388"/>
          </a:xfrm>
        </p:spPr>
        <p:txBody>
          <a:bodyPr/>
          <a:lstStyle/>
          <a:p>
            <a:pPr marL="114300" indent="0" algn="just">
              <a:buNone/>
            </a:pPr>
            <a:r>
              <a:rPr lang="en-US" sz="1600" dirty="0" smtClean="0">
                <a:latin typeface="Montserrat" panose="020B0604020202020204" charset="0"/>
              </a:rPr>
              <a:t>This is the platform that the task team used to collect night time images. It has a code editing platform where you can interact with it. More details: </a:t>
            </a:r>
            <a:r>
              <a:rPr lang="en-US" sz="1600" dirty="0" smtClean="0">
                <a:latin typeface="Montserrat" panose="020B0604020202020204" charset="0"/>
                <a:hlinkClick r:id="rId3"/>
              </a:rPr>
              <a:t>https</a:t>
            </a:r>
            <a:r>
              <a:rPr lang="en-US" sz="1600" dirty="0">
                <a:latin typeface="Montserrat" panose="020B0604020202020204" charset="0"/>
                <a:hlinkClick r:id="rId3"/>
              </a:rPr>
              <a:t>://code.earthengine.google.com/</a:t>
            </a:r>
            <a:endParaRPr lang="en-US" sz="1600" dirty="0" smtClean="0">
              <a:latin typeface="Montserrat" panose="020B0604020202020204" charset="0"/>
            </a:endParaRPr>
          </a:p>
          <a:p>
            <a:pPr marL="114300" indent="0" algn="just">
              <a:buNone/>
            </a:pPr>
            <a:endParaRPr lang="en-US" sz="1600" dirty="0"/>
          </a:p>
        </p:txBody>
      </p:sp>
      <p:pic>
        <p:nvPicPr>
          <p:cNvPr id="9" name="Picture 8"/>
          <p:cNvPicPr>
            <a:picLocks noChangeAspect="1"/>
          </p:cNvPicPr>
          <p:nvPr/>
        </p:nvPicPr>
        <p:blipFill>
          <a:blip r:embed="rId4"/>
          <a:stretch>
            <a:fillRect/>
          </a:stretch>
        </p:blipFill>
        <p:spPr>
          <a:xfrm>
            <a:off x="1632472" y="4724399"/>
            <a:ext cx="8988015" cy="1502941"/>
          </a:xfrm>
          <a:prstGeom prst="rect">
            <a:avLst/>
          </a:prstGeom>
        </p:spPr>
      </p:pic>
    </p:spTree>
    <p:extLst>
      <p:ext uri="{BB962C8B-B14F-4D97-AF65-F5344CB8AC3E}">
        <p14:creationId xmlns:p14="http://schemas.microsoft.com/office/powerpoint/2010/main" val="33779429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ontserrat" panose="020B0604020202020204" charset="0"/>
              </a:rPr>
              <a:t>Data Extraction from GEE</a:t>
            </a:r>
            <a:endParaRPr lang="en-US" dirty="0">
              <a:latin typeface="Montserrat" panose="020B0604020202020204" charset="0"/>
            </a:endParaRPr>
          </a:p>
        </p:txBody>
      </p:sp>
      <p:sp>
        <p:nvSpPr>
          <p:cNvPr id="3" name="Text Placeholder 2"/>
          <p:cNvSpPr>
            <a:spLocks noGrp="1"/>
          </p:cNvSpPr>
          <p:nvPr>
            <p:ph type="body" idx="1"/>
          </p:nvPr>
        </p:nvSpPr>
        <p:spPr>
          <a:xfrm>
            <a:off x="618565" y="1737361"/>
            <a:ext cx="11116235" cy="1519810"/>
          </a:xfrm>
        </p:spPr>
        <p:txBody>
          <a:bodyPr/>
          <a:lstStyle/>
          <a:p>
            <a:pPr marL="114300" indent="0" algn="just">
              <a:buNone/>
            </a:pPr>
            <a:r>
              <a:rPr lang="en-US" sz="1600" dirty="0" smtClean="0">
                <a:latin typeface="Montserrat" panose="020B0604020202020204" charset="0"/>
              </a:rPr>
              <a:t>The code editor (as shown in the previous slide) is originally written in </a:t>
            </a:r>
            <a:r>
              <a:rPr lang="en-US" sz="1600" dirty="0" err="1" smtClean="0">
                <a:latin typeface="Montserrat" panose="020B0604020202020204" charset="0"/>
              </a:rPr>
              <a:t>Javascript</a:t>
            </a:r>
            <a:r>
              <a:rPr lang="en-US" sz="1600" dirty="0" smtClean="0">
                <a:latin typeface="Montserrat" panose="020B0604020202020204" charset="0"/>
              </a:rPr>
              <a:t>. </a:t>
            </a:r>
            <a:r>
              <a:rPr lang="en-US" sz="1600" dirty="0" err="1" smtClean="0">
                <a:latin typeface="Montserrat" panose="020B0604020202020204" charset="0"/>
              </a:rPr>
              <a:t>Geemap</a:t>
            </a:r>
            <a:r>
              <a:rPr lang="en-US" sz="1600" dirty="0" smtClean="0">
                <a:latin typeface="Montserrat" panose="020B0604020202020204" charset="0"/>
              </a:rPr>
              <a:t> </a:t>
            </a:r>
            <a:r>
              <a:rPr lang="en-US" sz="1600" dirty="0">
                <a:latin typeface="Montserrat" panose="020B0604020202020204" charset="0"/>
              </a:rPr>
              <a:t>is a Python package for interactive mapping with </a:t>
            </a:r>
            <a:r>
              <a:rPr lang="en-US" sz="1600" dirty="0" smtClean="0">
                <a:latin typeface="Montserrat" panose="020B0604020202020204" charset="0"/>
              </a:rPr>
              <a:t>Google Earth </a:t>
            </a:r>
            <a:r>
              <a:rPr lang="en-US" sz="1600" dirty="0">
                <a:latin typeface="Montserrat" panose="020B0604020202020204" charset="0"/>
              </a:rPr>
              <a:t>Engine (GEE</a:t>
            </a:r>
            <a:r>
              <a:rPr lang="en-US" sz="1600" dirty="0" smtClean="0">
                <a:latin typeface="Montserrat" panose="020B0604020202020204" charset="0"/>
              </a:rPr>
              <a:t>). It allows for access to GEE from your local directory. </a:t>
            </a:r>
            <a:r>
              <a:rPr lang="en-US" sz="1600" dirty="0" smtClean="0">
                <a:latin typeface="Montserrat" panose="020B0604020202020204" charset="0"/>
                <a:hlinkClick r:id="rId2"/>
              </a:rPr>
              <a:t>More details about </a:t>
            </a:r>
            <a:r>
              <a:rPr lang="en-US" sz="1600" dirty="0" err="1" smtClean="0">
                <a:latin typeface="Montserrat" panose="020B0604020202020204" charset="0"/>
                <a:hlinkClick r:id="rId2"/>
              </a:rPr>
              <a:t>geemap</a:t>
            </a:r>
            <a:r>
              <a:rPr lang="en-US" sz="1600" dirty="0" smtClean="0">
                <a:latin typeface="Montserrat" panose="020B0604020202020204" charset="0"/>
              </a:rPr>
              <a:t>. </a:t>
            </a:r>
          </a:p>
          <a:p>
            <a:pPr marL="114300" indent="0" algn="just">
              <a:buNone/>
            </a:pPr>
            <a:r>
              <a:rPr lang="en-US" sz="1600" dirty="0" smtClean="0">
                <a:latin typeface="Montserrat" panose="020B0604020202020204" charset="0"/>
              </a:rPr>
              <a:t>For this task, this was the main package used. More details of it being used in extracting the night time images in this task are in the </a:t>
            </a:r>
            <a:r>
              <a:rPr lang="en-US" sz="1600" dirty="0" smtClean="0">
                <a:latin typeface="Montserrat" panose="020B0604020202020204" charset="0"/>
                <a:hlinkClick r:id="rId3"/>
              </a:rPr>
              <a:t>night time task’s google </a:t>
            </a:r>
            <a:r>
              <a:rPr lang="en-US" sz="1600" dirty="0" err="1" smtClean="0">
                <a:latin typeface="Montserrat" panose="020B0604020202020204" charset="0"/>
                <a:hlinkClick r:id="rId3"/>
              </a:rPr>
              <a:t>collab</a:t>
            </a:r>
            <a:r>
              <a:rPr lang="en-US" sz="1600" dirty="0" smtClean="0">
                <a:latin typeface="Montserrat" panose="020B0604020202020204" charset="0"/>
                <a:hlinkClick r:id="rId3"/>
              </a:rPr>
              <a:t> notebook</a:t>
            </a:r>
            <a:r>
              <a:rPr lang="en-US" sz="1600" dirty="0" smtClean="0">
                <a:latin typeface="Montserrat" panose="020B0604020202020204" charset="0"/>
              </a:rPr>
              <a:t>.</a:t>
            </a:r>
          </a:p>
          <a:p>
            <a:pPr marL="114300" indent="0">
              <a:buNone/>
            </a:pPr>
            <a:endParaRPr lang="en-US" sz="1600" dirty="0">
              <a:latin typeface="Montserrat" panose="020B0604020202020204" charset="0"/>
            </a:endParaRPr>
          </a:p>
        </p:txBody>
      </p:sp>
      <p:sp>
        <p:nvSpPr>
          <p:cNvPr id="5" name="Rectangle 4"/>
          <p:cNvSpPr/>
          <p:nvPr/>
        </p:nvSpPr>
        <p:spPr>
          <a:xfrm>
            <a:off x="744071" y="3648636"/>
            <a:ext cx="1828800" cy="7351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Night time data set (VIIRS) from GEE</a:t>
            </a:r>
            <a:endParaRPr lang="en-US" dirty="0"/>
          </a:p>
        </p:txBody>
      </p:sp>
      <p:sp>
        <p:nvSpPr>
          <p:cNvPr id="6" name="Rectangle 5"/>
          <p:cNvSpPr/>
          <p:nvPr/>
        </p:nvSpPr>
        <p:spPr>
          <a:xfrm>
            <a:off x="744071" y="5038165"/>
            <a:ext cx="1828800" cy="73510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Local </a:t>
            </a:r>
            <a:r>
              <a:rPr lang="en-US" dirty="0" err="1" smtClean="0"/>
              <a:t>Governmet</a:t>
            </a:r>
            <a:r>
              <a:rPr lang="en-US" dirty="0" smtClean="0"/>
              <a:t> Area (LGA) shapefile </a:t>
            </a:r>
            <a:endParaRPr lang="en-US" dirty="0"/>
          </a:p>
        </p:txBody>
      </p:sp>
      <p:cxnSp>
        <p:nvCxnSpPr>
          <p:cNvPr id="8" name="Straight Connector 7"/>
          <p:cNvCxnSpPr/>
          <p:nvPr/>
        </p:nvCxnSpPr>
        <p:spPr>
          <a:xfrm>
            <a:off x="2572871" y="4034119"/>
            <a:ext cx="11205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684494" y="4034119"/>
            <a:ext cx="0" cy="1488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2572871" y="5441578"/>
            <a:ext cx="1111623" cy="17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675531" y="4728884"/>
            <a:ext cx="869575" cy="1"/>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4554069" y="3630706"/>
            <a:ext cx="2728196" cy="2179509"/>
          </a:xfrm>
          <a:prstGeom prst="rect">
            <a:avLst/>
          </a:prstGeom>
        </p:spPr>
      </p:pic>
      <p:cxnSp>
        <p:nvCxnSpPr>
          <p:cNvPr id="18" name="Straight Connector 17"/>
          <p:cNvCxnSpPr/>
          <p:nvPr/>
        </p:nvCxnSpPr>
        <p:spPr>
          <a:xfrm flipH="1">
            <a:off x="7291229" y="4728884"/>
            <a:ext cx="1790018"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989727" y="4578725"/>
            <a:ext cx="1147486" cy="3182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GEEMAP</a:t>
            </a:r>
            <a:endParaRPr lang="en-US" dirty="0"/>
          </a:p>
        </p:txBody>
      </p:sp>
      <p:sp>
        <p:nvSpPr>
          <p:cNvPr id="23" name="TextBox 22"/>
          <p:cNvSpPr txBox="1"/>
          <p:nvPr/>
        </p:nvSpPr>
        <p:spPr>
          <a:xfrm>
            <a:off x="5919628" y="5810215"/>
            <a:ext cx="1371600" cy="307777"/>
          </a:xfrm>
          <a:prstGeom prst="rect">
            <a:avLst/>
          </a:prstGeom>
          <a:noFill/>
        </p:spPr>
        <p:txBody>
          <a:bodyPr wrap="square" rtlCol="0">
            <a:spAutoFit/>
          </a:bodyPr>
          <a:lstStyle/>
          <a:p>
            <a:r>
              <a:rPr lang="en-US" dirty="0" smtClean="0"/>
              <a:t>Zonal statistics</a:t>
            </a:r>
            <a:endParaRPr lang="en-US" dirty="0"/>
          </a:p>
        </p:txBody>
      </p:sp>
      <p:sp>
        <p:nvSpPr>
          <p:cNvPr id="25" name="TextBox 24"/>
          <p:cNvSpPr txBox="1"/>
          <p:nvPr/>
        </p:nvSpPr>
        <p:spPr>
          <a:xfrm>
            <a:off x="10004613" y="5405718"/>
            <a:ext cx="1801904" cy="738664"/>
          </a:xfrm>
          <a:prstGeom prst="rect">
            <a:avLst/>
          </a:prstGeom>
          <a:noFill/>
        </p:spPr>
        <p:txBody>
          <a:bodyPr wrap="square" rtlCol="0">
            <a:spAutoFit/>
          </a:bodyPr>
          <a:lstStyle/>
          <a:p>
            <a:r>
              <a:rPr lang="en-US" dirty="0" smtClean="0"/>
              <a:t>Average night time mean for LGAs in Nigeria.</a:t>
            </a:r>
            <a:endParaRPr lang="en-US" dirty="0"/>
          </a:p>
        </p:txBody>
      </p:sp>
      <p:graphicFrame>
        <p:nvGraphicFramePr>
          <p:cNvPr id="26" name="Table 25"/>
          <p:cNvGraphicFramePr>
            <a:graphicFrameLocks noGrp="1"/>
          </p:cNvGraphicFramePr>
          <p:nvPr>
            <p:extLst>
              <p:ext uri="{D42A27DB-BD31-4B8C-83A1-F6EECF244321}">
                <p14:modId xmlns:p14="http://schemas.microsoft.com/office/powerpoint/2010/main" val="3581987977"/>
              </p:ext>
            </p:extLst>
          </p:nvPr>
        </p:nvGraphicFramePr>
        <p:xfrm>
          <a:off x="8525434" y="4183828"/>
          <a:ext cx="3209366" cy="1230855"/>
        </p:xfrm>
        <a:graphic>
          <a:graphicData uri="http://schemas.openxmlformats.org/drawingml/2006/table">
            <a:tbl>
              <a:tblPr firstRow="1" bandRow="1">
                <a:tableStyleId>{073A0DAA-6AF3-43AB-8588-CEC1D06C72B9}</a:tableStyleId>
              </a:tblPr>
              <a:tblGrid>
                <a:gridCol w="700571"/>
                <a:gridCol w="700569"/>
                <a:gridCol w="713458"/>
                <a:gridCol w="1094768"/>
              </a:tblGrid>
              <a:tr h="621255">
                <a:tc>
                  <a:txBody>
                    <a:bodyPr/>
                    <a:lstStyle/>
                    <a:p>
                      <a:r>
                        <a:rPr lang="en-US" dirty="0" smtClean="0"/>
                        <a:t>LGA</a:t>
                      </a:r>
                      <a:endParaRPr lang="en-US" dirty="0"/>
                    </a:p>
                  </a:txBody>
                  <a:tcPr/>
                </a:tc>
                <a:tc>
                  <a:txBody>
                    <a:bodyPr/>
                    <a:lstStyle/>
                    <a:p>
                      <a:r>
                        <a:rPr lang="en-US" dirty="0" err="1" smtClean="0"/>
                        <a:t>Lat</a:t>
                      </a:r>
                      <a:endParaRPr lang="en-US" dirty="0"/>
                    </a:p>
                  </a:txBody>
                  <a:tcPr/>
                </a:tc>
                <a:tc>
                  <a:txBody>
                    <a:bodyPr/>
                    <a:lstStyle/>
                    <a:p>
                      <a:r>
                        <a:rPr lang="en-US" dirty="0" smtClean="0"/>
                        <a:t>Long</a:t>
                      </a:r>
                      <a:endParaRPr lang="en-US" dirty="0"/>
                    </a:p>
                  </a:txBody>
                  <a:tcPr/>
                </a:tc>
                <a:tc>
                  <a:txBody>
                    <a:bodyPr/>
                    <a:lstStyle/>
                    <a:p>
                      <a:r>
                        <a:rPr lang="en-US" dirty="0" err="1" smtClean="0"/>
                        <a:t>Avg</a:t>
                      </a:r>
                      <a:r>
                        <a:rPr lang="en-US" dirty="0" smtClean="0"/>
                        <a:t> Night time mean</a:t>
                      </a:r>
                      <a:endParaRPr lang="en-US" dirty="0"/>
                    </a:p>
                  </a:txBody>
                  <a:tcPr/>
                </a:tc>
              </a:tr>
              <a:tr h="255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25592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27" name="TextBox 26"/>
          <p:cNvSpPr txBox="1"/>
          <p:nvPr/>
        </p:nvSpPr>
        <p:spPr>
          <a:xfrm>
            <a:off x="744071" y="3299015"/>
            <a:ext cx="4769223" cy="292388"/>
          </a:xfrm>
          <a:prstGeom prst="rect">
            <a:avLst/>
          </a:prstGeom>
          <a:noFill/>
        </p:spPr>
        <p:txBody>
          <a:bodyPr wrap="square" rtlCol="0">
            <a:spAutoFit/>
          </a:bodyPr>
          <a:lstStyle/>
          <a:p>
            <a:r>
              <a:rPr lang="en-US" sz="1300" b="1" dirty="0" smtClean="0">
                <a:latin typeface="Montserrat" panose="020B0604020202020204" charset="0"/>
              </a:rPr>
              <a:t>NIGHT TIME TASK DATA EXTRACTION WORKFLOW</a:t>
            </a:r>
            <a:endParaRPr lang="en-US" sz="1300" b="1" dirty="0">
              <a:latin typeface="Montserrat" panose="020B0604020202020204" charset="0"/>
            </a:endParaRPr>
          </a:p>
        </p:txBody>
      </p:sp>
    </p:spTree>
    <p:extLst>
      <p:ext uri="{BB962C8B-B14F-4D97-AF65-F5344CB8AC3E}">
        <p14:creationId xmlns:p14="http://schemas.microsoft.com/office/powerpoint/2010/main" val="39294211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79" y="600635"/>
            <a:ext cx="10063779" cy="1136725"/>
          </a:xfrm>
        </p:spPr>
        <p:txBody>
          <a:bodyPr/>
          <a:lstStyle/>
          <a:p>
            <a:r>
              <a:rPr lang="en-US" sz="4000" dirty="0" smtClean="0">
                <a:latin typeface="Montserrat" panose="020B0604020202020204" charset="0"/>
              </a:rPr>
              <a:t>Data Extraction Implementation</a:t>
            </a:r>
            <a:endParaRPr lang="en-US" sz="4000" dirty="0">
              <a:latin typeface="Montserrat" panose="020B0604020202020204" charset="0"/>
            </a:endParaRPr>
          </a:p>
        </p:txBody>
      </p:sp>
      <p:sp>
        <p:nvSpPr>
          <p:cNvPr id="6" name="Text Placeholder 5"/>
          <p:cNvSpPr>
            <a:spLocks noGrp="1"/>
          </p:cNvSpPr>
          <p:nvPr>
            <p:ph type="body" idx="2"/>
          </p:nvPr>
        </p:nvSpPr>
        <p:spPr>
          <a:xfrm>
            <a:off x="654423" y="1737360"/>
            <a:ext cx="10802471" cy="4376569"/>
          </a:xfrm>
        </p:spPr>
        <p:txBody>
          <a:bodyPr/>
          <a:lstStyle/>
          <a:p>
            <a:pPr marL="114300" indent="0" algn="just">
              <a:buNone/>
            </a:pPr>
            <a:r>
              <a:rPr lang="en-US" sz="1600" dirty="0" smtClean="0">
                <a:latin typeface="Montserrat" panose="020B0604020202020204" charset="0"/>
              </a:rPr>
              <a:t>The night time task team extracted night time averages for the administrative regions in Nigeria. For the purpose of this project, we chose our regions to be the Local government areas in Nigeria (774 in total). </a:t>
            </a:r>
          </a:p>
          <a:p>
            <a:pPr marL="114300" indent="0" algn="just">
              <a:buNone/>
            </a:pPr>
            <a:r>
              <a:rPr lang="en-US" sz="1600" dirty="0" smtClean="0">
                <a:latin typeface="Montserrat" panose="020B0604020202020204" charset="0"/>
              </a:rPr>
              <a:t>The dataset used for the night time is the </a:t>
            </a:r>
            <a:r>
              <a:rPr lang="en-US" sz="1600" b="1" dirty="0">
                <a:latin typeface="Montserrat" panose="020B0604020202020204" charset="0"/>
              </a:rPr>
              <a:t>VIIRS dataset</a:t>
            </a:r>
            <a:r>
              <a:rPr lang="en-US" sz="1600" dirty="0">
                <a:latin typeface="Montserrat" panose="020B0604020202020204" charset="0"/>
              </a:rPr>
              <a:t> (VIIRS Nighttime Day/Night Band Composites Version </a:t>
            </a:r>
            <a:r>
              <a:rPr lang="en-US" sz="1600" dirty="0" smtClean="0">
                <a:latin typeface="Montserrat" panose="020B0604020202020204" charset="0"/>
              </a:rPr>
              <a:t>1 is the name on Google Earth Engine). This contained the year range used in the project. This dataset is a composition of night time image collections covering the every year from 2012 -2021. More details about the dataset </a:t>
            </a:r>
            <a:r>
              <a:rPr lang="en-US" sz="1600" dirty="0">
                <a:latin typeface="Montserrat" panose="020B0604020202020204" charset="0"/>
              </a:rPr>
              <a:t>here: </a:t>
            </a:r>
            <a:r>
              <a:rPr lang="en-US" sz="1600" dirty="0">
                <a:latin typeface="Montserrat" panose="020B0604020202020204" charset="0"/>
                <a:hlinkClick r:id="rId2"/>
              </a:rPr>
              <a:t>https://</a:t>
            </a:r>
            <a:r>
              <a:rPr lang="en-US" sz="1600" dirty="0" smtClean="0">
                <a:latin typeface="Montserrat" panose="020B0604020202020204" charset="0"/>
                <a:hlinkClick r:id="rId2"/>
              </a:rPr>
              <a:t>eogdata.mines.edu/products/vnl/</a:t>
            </a:r>
            <a:endParaRPr lang="en-US" sz="1600" dirty="0" smtClean="0">
              <a:latin typeface="Montserrat" panose="020B0604020202020204" charset="0"/>
            </a:endParaRPr>
          </a:p>
          <a:p>
            <a:pPr marL="114300" indent="0" algn="just">
              <a:buNone/>
            </a:pPr>
            <a:r>
              <a:rPr lang="en-US" sz="1600" dirty="0" smtClean="0">
                <a:latin typeface="Montserrat" panose="020B0604020202020204" charset="0"/>
              </a:rPr>
              <a:t>A </a:t>
            </a:r>
            <a:r>
              <a:rPr lang="en-US" sz="1600" b="1" dirty="0" smtClean="0">
                <a:latin typeface="Montserrat" panose="020B0604020202020204" charset="0"/>
              </a:rPr>
              <a:t>shapefile </a:t>
            </a:r>
            <a:r>
              <a:rPr lang="en-US" sz="1600" dirty="0" smtClean="0">
                <a:latin typeface="Montserrat" panose="020B0604020202020204" charset="0"/>
              </a:rPr>
              <a:t>is a folder that contains administrative segmentations with its descriptions. For this task, the LGA shapefile was layered on the VIIRS data set and the values extracted using Zonal statistics.</a:t>
            </a:r>
          </a:p>
          <a:p>
            <a:pPr marL="114300" indent="0" algn="just">
              <a:buNone/>
            </a:pPr>
            <a:r>
              <a:rPr lang="en-US" sz="1600" b="1" dirty="0" smtClean="0">
                <a:latin typeface="Montserrat" panose="020B0604020202020204" charset="0"/>
              </a:rPr>
              <a:t>A Zonal statistics</a:t>
            </a:r>
            <a:r>
              <a:rPr lang="en-US" sz="1600" dirty="0">
                <a:latin typeface="Montserrat" panose="020B0604020202020204" charset="0"/>
              </a:rPr>
              <a:t> </a:t>
            </a:r>
            <a:r>
              <a:rPr lang="en-US" sz="1600" dirty="0" smtClean="0">
                <a:latin typeface="Montserrat" panose="020B0604020202020204" charset="0"/>
              </a:rPr>
              <a:t>operation </a:t>
            </a:r>
            <a:r>
              <a:rPr lang="en-US" sz="1600" dirty="0">
                <a:latin typeface="Montserrat" panose="020B0604020202020204" charset="0"/>
              </a:rPr>
              <a:t>is one that calculates statistics on cell values of a raster (a value raster) within the zones defined by another </a:t>
            </a:r>
            <a:r>
              <a:rPr lang="en-US" sz="1600" dirty="0" smtClean="0">
                <a:latin typeface="Montserrat" panose="020B0604020202020204" charset="0"/>
              </a:rPr>
              <a:t>dataset</a:t>
            </a:r>
            <a:r>
              <a:rPr lang="en-US" sz="1600" dirty="0">
                <a:latin typeface="Montserrat" panose="020B0604020202020204" charset="0"/>
              </a:rPr>
              <a:t> </a:t>
            </a:r>
            <a:r>
              <a:rPr lang="en-US" sz="1600" dirty="0" smtClean="0">
                <a:latin typeface="Montserrat" panose="020B0604020202020204" charset="0"/>
              </a:rPr>
              <a:t>(in this case LGAs shapefile). After layering the LGA shapefile on the VIIRS dataset, the </a:t>
            </a:r>
            <a:r>
              <a:rPr lang="en-US" sz="1600" b="1" dirty="0" smtClean="0">
                <a:latin typeface="Montserrat" panose="020B0604020202020204" charset="0"/>
              </a:rPr>
              <a:t>mean value </a:t>
            </a:r>
            <a:r>
              <a:rPr lang="en-US" sz="1600" dirty="0" smtClean="0">
                <a:latin typeface="Montserrat" panose="020B0604020202020204" charset="0"/>
              </a:rPr>
              <a:t>of each zone in the raster was calculated. The </a:t>
            </a:r>
            <a:r>
              <a:rPr lang="en-US" sz="1600" dirty="0" err="1" smtClean="0">
                <a:latin typeface="Montserrat" panose="020B0604020202020204" charset="0"/>
              </a:rPr>
              <a:t>Geemap</a:t>
            </a:r>
            <a:r>
              <a:rPr lang="en-US" sz="1600" dirty="0" smtClean="0">
                <a:latin typeface="Montserrat" panose="020B0604020202020204" charset="0"/>
              </a:rPr>
              <a:t> package has a class that helped hasten the  process.</a:t>
            </a:r>
          </a:p>
          <a:p>
            <a:pPr marL="114300" indent="0" algn="just">
              <a:buNone/>
            </a:pPr>
            <a:r>
              <a:rPr lang="en-US" sz="1600" dirty="0" smtClean="0">
                <a:latin typeface="Montserrat" panose="020B0604020202020204" charset="0"/>
              </a:rPr>
              <a:t>The population data of each LGA was extracted from </a:t>
            </a:r>
            <a:r>
              <a:rPr lang="en-US" sz="1600" dirty="0" smtClean="0">
                <a:latin typeface="Montserrat" panose="020B0604020202020204" charset="0"/>
                <a:hlinkClick r:id="rId3"/>
              </a:rPr>
              <a:t>World Pop Open Repository</a:t>
            </a:r>
            <a:r>
              <a:rPr lang="en-US" sz="1600" dirty="0" smtClean="0">
                <a:latin typeface="Montserrat" panose="020B0604020202020204" charset="0"/>
              </a:rPr>
              <a:t> and merged with the average night time </a:t>
            </a:r>
            <a:r>
              <a:rPr lang="en-US" sz="1600" dirty="0">
                <a:latin typeface="Montserrat" panose="020B0604020202020204" charset="0"/>
              </a:rPr>
              <a:t>mean data. Data extracted was handed over to the data gathering team where they added more features to the data, preparing it to be </a:t>
            </a:r>
            <a:r>
              <a:rPr lang="en-US" sz="1600" dirty="0" smtClean="0">
                <a:latin typeface="Montserrat" panose="020B0604020202020204" charset="0"/>
              </a:rPr>
              <a:t>modelled and Visualized.</a:t>
            </a:r>
            <a:endParaRPr lang="en-US" sz="1600" dirty="0">
              <a:latin typeface="Montserrat" panose="020B0604020202020204" charset="0"/>
            </a:endParaRPr>
          </a:p>
          <a:p>
            <a:pPr marL="114300" indent="0" algn="just">
              <a:buNone/>
            </a:pPr>
            <a:endParaRPr lang="en-US" sz="1600" dirty="0" smtClean="0">
              <a:latin typeface="Montserrat" panose="020B0604020202020204" charset="0"/>
            </a:endParaRPr>
          </a:p>
        </p:txBody>
      </p:sp>
    </p:spTree>
    <p:extLst>
      <p:ext uri="{BB962C8B-B14F-4D97-AF65-F5344CB8AC3E}">
        <p14:creationId xmlns:p14="http://schemas.microsoft.com/office/powerpoint/2010/main" val="3251192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e3766dadd1_0_184"/>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DATE	</a:t>
            </a:r>
            <a:endParaRPr/>
          </a:p>
        </p:txBody>
      </p:sp>
      <p:sp>
        <p:nvSpPr>
          <p:cNvPr id="178" name="Google Shape;178;ge3766dadd1_0_18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PROJECT / TASK</a:t>
            </a:r>
            <a:endParaRPr/>
          </a:p>
        </p:txBody>
      </p:sp>
      <p:sp>
        <p:nvSpPr>
          <p:cNvPr id="2" name="Title 1"/>
          <p:cNvSpPr>
            <a:spLocks noGrp="1"/>
          </p:cNvSpPr>
          <p:nvPr>
            <p:ph type="title" idx="4294967295"/>
          </p:nvPr>
        </p:nvSpPr>
        <p:spPr>
          <a:xfrm>
            <a:off x="0" y="28575"/>
            <a:ext cx="10058400" cy="974725"/>
          </a:xfrm>
        </p:spPr>
        <p:txBody>
          <a:bodyPr/>
          <a:lstStyle/>
          <a:p>
            <a:r>
              <a:rPr lang="en-US" dirty="0" smtClean="0"/>
              <a:t>SOME SCREENSHOTS</a:t>
            </a:r>
            <a:endParaRPr lang="en-US" dirty="0"/>
          </a:p>
        </p:txBody>
      </p:sp>
      <p:pic>
        <p:nvPicPr>
          <p:cNvPr id="179" name="Google Shape;179;ge3766dadd1_0_184"/>
          <p:cNvPicPr preferRelativeResize="0"/>
          <p:nvPr/>
        </p:nvPicPr>
        <p:blipFill rotWithShape="1">
          <a:blip r:embed="rId3">
            <a:alphaModFix/>
          </a:blip>
          <a:srcRect/>
          <a:stretch/>
        </p:blipFill>
        <p:spPr>
          <a:xfrm>
            <a:off x="11344205" y="-122028"/>
            <a:ext cx="833809" cy="1126075"/>
          </a:xfrm>
          <a:prstGeom prst="rect">
            <a:avLst/>
          </a:prstGeom>
          <a:noFill/>
          <a:ln>
            <a:noFill/>
          </a:ln>
        </p:spPr>
      </p:pic>
      <p:sp>
        <p:nvSpPr>
          <p:cNvPr id="11" name="Google Shape;181;ge3766dadd1_0_184"/>
          <p:cNvSpPr txBox="1"/>
          <p:nvPr/>
        </p:nvSpPr>
        <p:spPr>
          <a:xfrm>
            <a:off x="10985710" y="4418410"/>
            <a:ext cx="1206290" cy="178507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2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ontserrat"/>
              <a:ea typeface="Montserrat"/>
              <a:cs typeface="Montserrat"/>
              <a:sym typeface="Montserrat"/>
            </a:endParaRPr>
          </a:p>
          <a:p>
            <a:pPr marL="0" marR="0" lvl="0" indent="457200" algn="l" rtl="0">
              <a:lnSpc>
                <a:spcPct val="100000"/>
              </a:lnSpc>
              <a:spcBef>
                <a:spcPts val="0"/>
              </a:spcBef>
              <a:spcAft>
                <a:spcPts val="0"/>
              </a:spcAft>
              <a:buClr>
                <a:srgbClr val="000000"/>
              </a:buClr>
              <a:buSzPts val="1500"/>
              <a:buFont typeface="Arial"/>
              <a:buNone/>
            </a:pPr>
            <a:endParaRPr sz="2000" dirty="0">
              <a:latin typeface="Montserrat"/>
              <a:ea typeface="Montserrat"/>
              <a:cs typeface="Montserrat"/>
              <a:sym typeface="Montserrat"/>
            </a:endParaRPr>
          </a:p>
          <a:p>
            <a:pPr marL="0" marR="0" lvl="0" indent="0" algn="l" rtl="0">
              <a:lnSpc>
                <a:spcPct val="100000"/>
              </a:lnSpc>
              <a:spcBef>
                <a:spcPts val="0"/>
              </a:spcBef>
              <a:spcAft>
                <a:spcPts val="0"/>
              </a:spcAft>
              <a:buNone/>
            </a:pPr>
            <a:r>
              <a:rPr lang="en-US" sz="2000" b="0" i="0" u="none" strike="noStrike" cap="none" dirty="0" smtClean="0">
                <a:solidFill>
                  <a:srgbClr val="000000"/>
                </a:solidFill>
                <a:latin typeface="Montserrat"/>
                <a:ea typeface="Montserrat"/>
                <a:cs typeface="Montserrat"/>
                <a:sym typeface="Montserrat"/>
              </a:rPr>
              <a:t>2020 NIGHT TIME</a:t>
            </a:r>
            <a:endParaRPr sz="2000" b="0" i="0" u="none" strike="noStrike" cap="none" dirty="0">
              <a:solidFill>
                <a:srgbClr val="000000"/>
              </a:solidFill>
              <a:latin typeface="Montserrat"/>
              <a:ea typeface="Montserrat"/>
              <a:cs typeface="Montserrat"/>
              <a:sym typeface="Montserrat"/>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152" y="1066237"/>
            <a:ext cx="10429540" cy="5137247"/>
          </a:xfrm>
          <a:prstGeom prst="rect">
            <a:avLst/>
          </a:prstGeom>
        </p:spPr>
      </p:pic>
    </p:spTree>
    <p:extLst>
      <p:ext uri="{BB962C8B-B14F-4D97-AF65-F5344CB8AC3E}">
        <p14:creationId xmlns:p14="http://schemas.microsoft.com/office/powerpoint/2010/main" val="2125743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e3766dadd1_0_184"/>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DATE	</a:t>
            </a:r>
            <a:endParaRPr/>
          </a:p>
        </p:txBody>
      </p:sp>
      <p:sp>
        <p:nvSpPr>
          <p:cNvPr id="178" name="Google Shape;178;ge3766dadd1_0_18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PROJECT / TASK</a:t>
            </a:r>
            <a:endParaRPr/>
          </a:p>
        </p:txBody>
      </p:sp>
      <p:pic>
        <p:nvPicPr>
          <p:cNvPr id="179" name="Google Shape;179;ge3766dadd1_0_184"/>
          <p:cNvPicPr preferRelativeResize="0"/>
          <p:nvPr/>
        </p:nvPicPr>
        <p:blipFill rotWithShape="1">
          <a:blip r:embed="rId3">
            <a:alphaModFix/>
          </a:blip>
          <a:srcRect/>
          <a:stretch/>
        </p:blipFill>
        <p:spPr>
          <a:xfrm>
            <a:off x="11344205" y="-122028"/>
            <a:ext cx="833809" cy="1126075"/>
          </a:xfrm>
          <a:prstGeom prst="rect">
            <a:avLst/>
          </a:prstGeom>
          <a:noFill/>
          <a:ln>
            <a:noFill/>
          </a:ln>
        </p:spPr>
      </p:pic>
      <p:sp>
        <p:nvSpPr>
          <p:cNvPr id="11" name="Google Shape;181;ge3766dadd1_0_184"/>
          <p:cNvSpPr txBox="1"/>
          <p:nvPr/>
        </p:nvSpPr>
        <p:spPr>
          <a:xfrm>
            <a:off x="10985710" y="4418410"/>
            <a:ext cx="1206290" cy="178507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2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ontserrat"/>
              <a:ea typeface="Montserrat"/>
              <a:cs typeface="Montserrat"/>
              <a:sym typeface="Montserrat"/>
            </a:endParaRPr>
          </a:p>
          <a:p>
            <a:pPr marL="0" marR="0" lvl="0" indent="457200" algn="l" rtl="0">
              <a:lnSpc>
                <a:spcPct val="100000"/>
              </a:lnSpc>
              <a:spcBef>
                <a:spcPts val="0"/>
              </a:spcBef>
              <a:spcAft>
                <a:spcPts val="0"/>
              </a:spcAft>
              <a:buClr>
                <a:srgbClr val="000000"/>
              </a:buClr>
              <a:buSzPts val="1500"/>
              <a:buFont typeface="Arial"/>
              <a:buNone/>
            </a:pPr>
            <a:endParaRPr sz="2000" dirty="0">
              <a:latin typeface="Montserrat"/>
              <a:ea typeface="Montserrat"/>
              <a:cs typeface="Montserrat"/>
              <a:sym typeface="Montserrat"/>
            </a:endParaRPr>
          </a:p>
          <a:p>
            <a:pPr marL="0" marR="0" lvl="0" indent="0" algn="l" rtl="0">
              <a:lnSpc>
                <a:spcPct val="100000"/>
              </a:lnSpc>
              <a:spcBef>
                <a:spcPts val="0"/>
              </a:spcBef>
              <a:spcAft>
                <a:spcPts val="0"/>
              </a:spcAft>
              <a:buNone/>
            </a:pPr>
            <a:r>
              <a:rPr lang="en-US" sz="2000" b="0" i="0" u="none" strike="noStrike" cap="none" dirty="0" smtClean="0">
                <a:solidFill>
                  <a:srgbClr val="000000"/>
                </a:solidFill>
                <a:latin typeface="Montserrat"/>
                <a:ea typeface="Montserrat"/>
                <a:cs typeface="Montserrat"/>
                <a:sym typeface="Montserrat"/>
              </a:rPr>
              <a:t>2020 NIGHT TIME</a:t>
            </a:r>
            <a:endParaRPr sz="2000" b="0" i="0" u="none" strike="noStrike" cap="none" dirty="0">
              <a:solidFill>
                <a:srgbClr val="000000"/>
              </a:solidFill>
              <a:latin typeface="Montserrat"/>
              <a:ea typeface="Montserrat"/>
              <a:cs typeface="Montserrat"/>
              <a:sym typeface="Montserra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694" y="441009"/>
            <a:ext cx="10058400" cy="5657850"/>
          </a:xfrm>
          <a:prstGeom prst="rect">
            <a:avLst/>
          </a:prstGeom>
        </p:spPr>
      </p:pic>
    </p:spTree>
    <p:extLst>
      <p:ext uri="{BB962C8B-B14F-4D97-AF65-F5344CB8AC3E}">
        <p14:creationId xmlns:p14="http://schemas.microsoft.com/office/powerpoint/2010/main" val="28966774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e3766dadd1_0_184"/>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DATE	</a:t>
            </a:r>
            <a:endParaRPr/>
          </a:p>
        </p:txBody>
      </p:sp>
      <p:sp>
        <p:nvSpPr>
          <p:cNvPr id="178" name="Google Shape;178;ge3766dadd1_0_184"/>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PROJECT / TASK</a:t>
            </a:r>
            <a:endParaRPr/>
          </a:p>
        </p:txBody>
      </p:sp>
      <p:pic>
        <p:nvPicPr>
          <p:cNvPr id="179" name="Google Shape;179;ge3766dadd1_0_184"/>
          <p:cNvPicPr preferRelativeResize="0"/>
          <p:nvPr/>
        </p:nvPicPr>
        <p:blipFill rotWithShape="1">
          <a:blip r:embed="rId3">
            <a:alphaModFix/>
          </a:blip>
          <a:srcRect/>
          <a:stretch/>
        </p:blipFill>
        <p:spPr>
          <a:xfrm>
            <a:off x="11344205" y="-122028"/>
            <a:ext cx="833809" cy="1126075"/>
          </a:xfrm>
          <a:prstGeom prst="rect">
            <a:avLst/>
          </a:prstGeom>
          <a:noFill/>
          <a:ln>
            <a:noFill/>
          </a:ln>
        </p:spPr>
      </p:pic>
      <p:sp>
        <p:nvSpPr>
          <p:cNvPr id="11" name="Google Shape;181;ge3766dadd1_0_184"/>
          <p:cNvSpPr txBox="1"/>
          <p:nvPr/>
        </p:nvSpPr>
        <p:spPr>
          <a:xfrm>
            <a:off x="10598162" y="2222057"/>
            <a:ext cx="1492085" cy="209285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2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Montserrat"/>
              <a:ea typeface="Montserrat"/>
              <a:cs typeface="Montserrat"/>
              <a:sym typeface="Montserrat"/>
            </a:endParaRPr>
          </a:p>
          <a:p>
            <a:pPr marL="0" marR="0" lvl="0" indent="457200" algn="l" rtl="0">
              <a:lnSpc>
                <a:spcPct val="100000"/>
              </a:lnSpc>
              <a:spcBef>
                <a:spcPts val="0"/>
              </a:spcBef>
              <a:spcAft>
                <a:spcPts val="0"/>
              </a:spcAft>
              <a:buClr>
                <a:srgbClr val="000000"/>
              </a:buClr>
              <a:buSzPts val="1500"/>
              <a:buFont typeface="Arial"/>
              <a:buNone/>
            </a:pPr>
            <a:endParaRPr sz="2000" dirty="0">
              <a:latin typeface="Montserrat"/>
              <a:ea typeface="Montserrat"/>
              <a:cs typeface="Montserrat"/>
              <a:sym typeface="Montserrat"/>
            </a:endParaRPr>
          </a:p>
          <a:p>
            <a:pPr marL="0" marR="0" lvl="0" indent="0" algn="l" rtl="0">
              <a:lnSpc>
                <a:spcPct val="100000"/>
              </a:lnSpc>
              <a:spcBef>
                <a:spcPts val="0"/>
              </a:spcBef>
              <a:spcAft>
                <a:spcPts val="0"/>
              </a:spcAft>
              <a:buNone/>
            </a:pPr>
            <a:r>
              <a:rPr lang="en-US" sz="2000" b="0" i="0" u="none" strike="noStrike" cap="none" dirty="0" smtClean="0">
                <a:solidFill>
                  <a:srgbClr val="000000"/>
                </a:solidFill>
                <a:latin typeface="Montserrat"/>
                <a:ea typeface="Montserrat"/>
                <a:cs typeface="Montserrat"/>
                <a:sym typeface="Montserrat"/>
              </a:rPr>
              <a:t>2020 MASKED</a:t>
            </a:r>
          </a:p>
          <a:p>
            <a:pPr marL="0" marR="0" lvl="0" indent="0" algn="l" rtl="0">
              <a:lnSpc>
                <a:spcPct val="100000"/>
              </a:lnSpc>
              <a:spcBef>
                <a:spcPts val="0"/>
              </a:spcBef>
              <a:spcAft>
                <a:spcPts val="0"/>
              </a:spcAft>
              <a:buNone/>
            </a:pPr>
            <a:r>
              <a:rPr lang="en-US" sz="2000" b="0" i="0" u="none" strike="noStrike" cap="none" dirty="0" smtClean="0">
                <a:solidFill>
                  <a:srgbClr val="000000"/>
                </a:solidFill>
                <a:latin typeface="Montserrat"/>
                <a:ea typeface="Montserrat"/>
                <a:cs typeface="Montserrat"/>
                <a:sym typeface="Montserrat"/>
              </a:rPr>
              <a:t>NIGHT TIME</a:t>
            </a:r>
            <a:endParaRPr sz="2000" b="0" i="0" u="none" strike="noStrike" cap="none" dirty="0">
              <a:solidFill>
                <a:srgbClr val="000000"/>
              </a:solidFill>
              <a:latin typeface="Montserrat"/>
              <a:ea typeface="Montserrat"/>
              <a:cs typeface="Montserrat"/>
              <a:sym typeface="Montserra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77" y="376518"/>
            <a:ext cx="10058400" cy="5657850"/>
          </a:xfrm>
          <a:prstGeom prst="rect">
            <a:avLst/>
          </a:prstGeom>
        </p:spPr>
      </p:pic>
    </p:spTree>
    <p:extLst>
      <p:ext uri="{BB962C8B-B14F-4D97-AF65-F5344CB8AC3E}">
        <p14:creationId xmlns:p14="http://schemas.microsoft.com/office/powerpoint/2010/main" val="1358294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TotalTime>
  <Words>646</Words>
  <Application>Microsoft Office PowerPoint</Application>
  <PresentationFormat>Widescreen</PresentationFormat>
  <Paragraphs>93</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Montserrat SemiBold</vt:lpstr>
      <vt:lpstr>Calibri</vt:lpstr>
      <vt:lpstr>Montserrat</vt:lpstr>
      <vt:lpstr>Arial</vt:lpstr>
      <vt:lpstr>Retrospect</vt:lpstr>
      <vt:lpstr>NIGHT TIME TASK</vt:lpstr>
      <vt:lpstr>PowerPoint Presentation</vt:lpstr>
      <vt:lpstr>PowerPoint Presentation</vt:lpstr>
      <vt:lpstr>Google Earth Engine (GEE)</vt:lpstr>
      <vt:lpstr>Data Extraction from GEE</vt:lpstr>
      <vt:lpstr>Data Extraction Implementation</vt:lpstr>
      <vt:lpstr>SOME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NIGHT TIME TASK UPDATE</dc:title>
  <dc:creator>Edidiong Esu</dc:creator>
  <cp:lastModifiedBy>Edidiong Esu</cp:lastModifiedBy>
  <cp:revision>31</cp:revision>
  <dcterms:modified xsi:type="dcterms:W3CDTF">2021-08-20T12:44:58Z</dcterms:modified>
</cp:coreProperties>
</file>